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6" r:id="rId3"/>
    <p:sldId id="274" r:id="rId4"/>
    <p:sldId id="257" r:id="rId5"/>
    <p:sldId id="258" r:id="rId6"/>
    <p:sldId id="259" r:id="rId7"/>
    <p:sldId id="260" r:id="rId8"/>
    <p:sldId id="261" r:id="rId9"/>
    <p:sldId id="267" r:id="rId10"/>
    <p:sldId id="262" r:id="rId11"/>
    <p:sldId id="275" r:id="rId12"/>
    <p:sldId id="269" r:id="rId13"/>
    <p:sldId id="268" r:id="rId14"/>
    <p:sldId id="264" r:id="rId15"/>
    <p:sldId id="265" r:id="rId16"/>
    <p:sldId id="266" r:id="rId17"/>
    <p:sldId id="271" r:id="rId18"/>
    <p:sldId id="270"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D70"/>
    <a:srgbClr val="4C4C8B"/>
    <a:srgbClr val="FED6E6"/>
    <a:srgbClr val="3D3D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73" autoAdjust="0"/>
  </p:normalViewPr>
  <p:slideViewPr>
    <p:cSldViewPr snapToGrid="0" snapToObjects="1">
      <p:cViewPr varScale="1">
        <p:scale>
          <a:sx n="109" d="100"/>
          <a:sy n="109" d="100"/>
        </p:scale>
        <p:origin x="-16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F0E6BD4-6558-9140-9DFE-B7E9C071E4DB}" type="datetimeFigureOut">
              <a:rPr lang="en-US" smtClean="0"/>
              <a:t>19/03/15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261748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0E6BD4-6558-9140-9DFE-B7E9C071E4DB}" type="datetimeFigureOut">
              <a:rPr lang="en-US" smtClean="0"/>
              <a:t>19/03/15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241366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0E6BD4-6558-9140-9DFE-B7E9C071E4DB}" type="datetimeFigureOut">
              <a:rPr lang="en-US" smtClean="0"/>
              <a:t>19/03/15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241822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0E6BD4-6558-9140-9DFE-B7E9C071E4DB}" type="datetimeFigureOut">
              <a:rPr lang="en-US" smtClean="0"/>
              <a:t>19/03/15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329777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F0E6BD4-6558-9140-9DFE-B7E9C071E4DB}" type="datetimeFigureOut">
              <a:rPr lang="en-US" smtClean="0"/>
              <a:t>19/03/15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334731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F0E6BD4-6558-9140-9DFE-B7E9C071E4DB}" type="datetimeFigureOut">
              <a:rPr lang="en-US" smtClean="0"/>
              <a:t>19/03/15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266627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F0E6BD4-6558-9140-9DFE-B7E9C071E4DB}" type="datetimeFigureOut">
              <a:rPr lang="en-US" smtClean="0"/>
              <a:t>19/03/15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360471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F0E6BD4-6558-9140-9DFE-B7E9C071E4DB}" type="datetimeFigureOut">
              <a:rPr lang="en-US" smtClean="0"/>
              <a:t>19/03/15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49107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6BD4-6558-9140-9DFE-B7E9C071E4DB}" type="datetimeFigureOut">
              <a:rPr lang="en-US" smtClean="0"/>
              <a:t>19/03/15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340073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0E6BD4-6558-9140-9DFE-B7E9C071E4DB}" type="datetimeFigureOut">
              <a:rPr lang="en-US" smtClean="0"/>
              <a:t>19/03/15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192552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0E6BD4-6558-9140-9DFE-B7E9C071E4DB}" type="datetimeFigureOut">
              <a:rPr lang="en-US" smtClean="0"/>
              <a:t>19/03/15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2D12E-DCD6-DA44-8A3F-E44B0EDC1703}" type="slidenum">
              <a:rPr lang="en-US" smtClean="0"/>
              <a:t>‹#›</a:t>
            </a:fld>
            <a:endParaRPr lang="en-US"/>
          </a:p>
        </p:txBody>
      </p:sp>
    </p:spTree>
    <p:extLst>
      <p:ext uri="{BB962C8B-B14F-4D97-AF65-F5344CB8AC3E}">
        <p14:creationId xmlns:p14="http://schemas.microsoft.com/office/powerpoint/2010/main" val="4096239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E6BD4-6558-9140-9DFE-B7E9C071E4DB}" type="datetimeFigureOut">
              <a:rPr lang="en-US" smtClean="0"/>
              <a:t>19/03/15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2D12E-DCD6-DA44-8A3F-E44B0EDC1703}" type="slidenum">
              <a:rPr lang="en-US" smtClean="0"/>
              <a:t>‹#›</a:t>
            </a:fld>
            <a:endParaRPr lang="en-US"/>
          </a:p>
        </p:txBody>
      </p:sp>
    </p:spTree>
    <p:extLst>
      <p:ext uri="{BB962C8B-B14F-4D97-AF65-F5344CB8AC3E}">
        <p14:creationId xmlns:p14="http://schemas.microsoft.com/office/powerpoint/2010/main" val="214267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emf"/><Relationship Id="rId6"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em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hyperlink" Target="https://www.facebook.com/pages/Aquaread-Ltd/330472870422259?ref=hl" TargetMode="External"/><Relationship Id="rId3" Type="http://schemas.openxmlformats.org/officeDocument/2006/relationships/image" Target="../media/image47.png"/><Relationship Id="rId4" Type="http://schemas.openxmlformats.org/officeDocument/2006/relationships/hyperlink" Target="http://www.youtube.com/user/AquareadLTD" TargetMode="External"/><Relationship Id="rId5" Type="http://schemas.openxmlformats.org/officeDocument/2006/relationships/image" Target="../media/image48.png"/><Relationship Id="rId6" Type="http://schemas.openxmlformats.org/officeDocument/2006/relationships/hyperlink" Target="https://plus.google.com/u/0/117353524794259138580/posts" TargetMode="External"/><Relationship Id="rId7" Type="http://schemas.openxmlformats.org/officeDocument/2006/relationships/image" Target="../media/image49.png"/><Relationship Id="rId8" Type="http://schemas.openxmlformats.org/officeDocument/2006/relationships/hyperlink" Target="https://twitter.com/Aquaread" TargetMode="External"/><Relationship Id="rId9" Type="http://schemas.openxmlformats.org/officeDocument/2006/relationships/image" Target="../media/image50.png"/><Relationship Id="rId10"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emf"/><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aquaread.com/need-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irro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52" y="5390859"/>
            <a:ext cx="7526866" cy="1250641"/>
          </a:xfrm>
          <a:prstGeom prst="rect">
            <a:avLst/>
          </a:prstGeom>
        </p:spPr>
      </p:pic>
      <p:pic>
        <p:nvPicPr>
          <p:cNvPr id="4" name="Picture 3"/>
          <p:cNvPicPr>
            <a:picLocks noChangeAspect="1"/>
          </p:cNvPicPr>
          <p:nvPr/>
        </p:nvPicPr>
        <p:blipFill>
          <a:blip r:embed="rId3"/>
          <a:stretch>
            <a:fillRect/>
          </a:stretch>
        </p:blipFill>
        <p:spPr>
          <a:xfrm>
            <a:off x="-1" y="6531429"/>
            <a:ext cx="9144001" cy="348796"/>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02737" y="1657350"/>
            <a:ext cx="383413" cy="806494"/>
          </a:xfrm>
          <a:prstGeom prst="rect">
            <a:avLst/>
          </a:prstGeom>
        </p:spPr>
      </p:pic>
      <p:sp>
        <p:nvSpPr>
          <p:cNvPr id="23" name="TextBox 22"/>
          <p:cNvSpPr txBox="1"/>
          <p:nvPr/>
        </p:nvSpPr>
        <p:spPr>
          <a:xfrm>
            <a:off x="4181449" y="407207"/>
            <a:ext cx="4640818" cy="461665"/>
          </a:xfrm>
          <a:prstGeom prst="rect">
            <a:avLst/>
          </a:prstGeom>
          <a:noFill/>
        </p:spPr>
        <p:txBody>
          <a:bodyPr wrap="square" rtlCol="0">
            <a:spAutoFit/>
          </a:bodyPr>
          <a:lstStyle/>
          <a:p>
            <a:r>
              <a:rPr lang="en-US" sz="2400" b="1" dirty="0" smtClean="0">
                <a:solidFill>
                  <a:srgbClr val="3E3D70"/>
                </a:solidFill>
                <a:latin typeface="Eurostile"/>
                <a:cs typeface="Eurostile"/>
              </a:rPr>
              <a:t>2015 Aquaread Product Range</a:t>
            </a:r>
            <a:endParaRPr lang="en-US" sz="2400" b="1" dirty="0">
              <a:solidFill>
                <a:srgbClr val="3E3D70"/>
              </a:solidFill>
              <a:latin typeface="Eurostile"/>
              <a:cs typeface="Eurostile"/>
            </a:endParaRPr>
          </a:p>
        </p:txBody>
      </p:sp>
      <p:sp>
        <p:nvSpPr>
          <p:cNvPr id="24" name="TextBox 23"/>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pic>
        <p:nvPicPr>
          <p:cNvPr id="7" name="Picture 6" descr="lit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2766" y="2556980"/>
            <a:ext cx="691551" cy="3494933"/>
          </a:xfrm>
          <a:prstGeom prst="rect">
            <a:avLst/>
          </a:prstGeom>
        </p:spPr>
      </p:pic>
      <p:pic>
        <p:nvPicPr>
          <p:cNvPr id="8" name="Picture 7" descr="800.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12787" y="1651004"/>
            <a:ext cx="1138429" cy="4973561"/>
          </a:xfrm>
          <a:prstGeom prst="rect">
            <a:avLst/>
          </a:prstGeom>
        </p:spPr>
      </p:pic>
      <p:pic>
        <p:nvPicPr>
          <p:cNvPr id="9" name="Picture 8" descr="2000.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1048" y="1750488"/>
            <a:ext cx="1076263" cy="4797060"/>
          </a:xfrm>
          <a:prstGeom prst="rect">
            <a:avLst/>
          </a:prstGeom>
        </p:spPr>
      </p:pic>
      <p:pic>
        <p:nvPicPr>
          <p:cNvPr id="11" name="Picture 10" descr="5000.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45967" y="1246569"/>
            <a:ext cx="1171648" cy="4902422"/>
          </a:xfrm>
          <a:prstGeom prst="rect">
            <a:avLst/>
          </a:prstGeom>
        </p:spPr>
      </p:pic>
      <p:pic>
        <p:nvPicPr>
          <p:cNvPr id="14" name="Picture 13" descr="7000.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96122" y="858712"/>
            <a:ext cx="1347934" cy="5290279"/>
          </a:xfrm>
          <a:prstGeom prst="rect">
            <a:avLst/>
          </a:prstGeom>
        </p:spPr>
      </p:pic>
      <p:pic>
        <p:nvPicPr>
          <p:cNvPr id="3" name="Picture 2" descr="Aquaread Logo 2014 Purple.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 y="299368"/>
            <a:ext cx="3881103" cy="892675"/>
          </a:xfrm>
          <a:prstGeom prst="rect">
            <a:avLst/>
          </a:prstGeom>
        </p:spPr>
      </p:pic>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g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66" y="538703"/>
            <a:ext cx="834962" cy="6144883"/>
          </a:xfrm>
          <a:prstGeom prst="rect">
            <a:avLst/>
          </a:prstGeom>
        </p:spPr>
      </p:pic>
      <p:pic>
        <p:nvPicPr>
          <p:cNvPr id="16" name="Picture 15" descr="B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1107" y="5190066"/>
            <a:ext cx="2560763" cy="2163403"/>
          </a:xfrm>
          <a:prstGeom prst="rect">
            <a:avLst/>
          </a:prstGeom>
        </p:spPr>
      </p:pic>
      <p:pic>
        <p:nvPicPr>
          <p:cNvPr id="14" name="Picture 13" descr="logger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331" y="3220227"/>
            <a:ext cx="2338575" cy="3468624"/>
          </a:xfrm>
          <a:prstGeom prst="rect">
            <a:avLst/>
          </a:prstGeom>
        </p:spPr>
      </p:pic>
      <p:pic>
        <p:nvPicPr>
          <p:cNvPr id="2" name="Picture 1"/>
          <p:cNvPicPr>
            <a:picLocks noChangeAspect="1"/>
          </p:cNvPicPr>
          <p:nvPr/>
        </p:nvPicPr>
        <p:blipFill>
          <a:blip r:embed="rId5"/>
          <a:stretch>
            <a:fillRect/>
          </a:stretch>
        </p:blipFill>
        <p:spPr>
          <a:xfrm>
            <a:off x="-1" y="6531429"/>
            <a:ext cx="9144001" cy="348796"/>
          </a:xfrm>
          <a:prstGeom prst="rect">
            <a:avLst/>
          </a:prstGeom>
        </p:spPr>
      </p:pic>
      <p:pic>
        <p:nvPicPr>
          <p:cNvPr id="4" name="Picture 3"/>
          <p:cNvPicPr>
            <a:picLocks noChangeAspect="1"/>
          </p:cNvPicPr>
          <p:nvPr/>
        </p:nvPicPr>
        <p:blipFill>
          <a:blip r:embed="rId5"/>
          <a:stretch>
            <a:fillRect/>
          </a:stretch>
        </p:blipFill>
        <p:spPr>
          <a:xfrm>
            <a:off x="-1" y="299369"/>
            <a:ext cx="9144002" cy="891268"/>
          </a:xfrm>
          <a:prstGeom prst="rect">
            <a:avLst/>
          </a:prstGeom>
        </p:spPr>
      </p:pic>
      <p:sp>
        <p:nvSpPr>
          <p:cNvPr id="5" name="TextBox 4"/>
          <p:cNvSpPr txBox="1"/>
          <p:nvPr/>
        </p:nvSpPr>
        <p:spPr>
          <a:xfrm>
            <a:off x="396849" y="477520"/>
            <a:ext cx="3749040" cy="461665"/>
          </a:xfrm>
          <a:prstGeom prst="rect">
            <a:avLst/>
          </a:prstGeom>
          <a:noFill/>
        </p:spPr>
        <p:txBody>
          <a:bodyPr wrap="square" rtlCol="0">
            <a:spAutoFit/>
          </a:bodyPr>
          <a:lstStyle/>
          <a:p>
            <a:r>
              <a:rPr lang="en-US" sz="2400" b="1" dirty="0" smtClean="0">
                <a:solidFill>
                  <a:schemeClr val="bg1"/>
                </a:solidFill>
                <a:latin typeface="Eurostile"/>
                <a:cs typeface="Eurostile"/>
              </a:rPr>
              <a:t>Aquaread Logging Options</a:t>
            </a:r>
            <a:endParaRPr lang="en-US" sz="2400" b="1" dirty="0">
              <a:solidFill>
                <a:schemeClr val="bg1"/>
              </a:solidFill>
              <a:latin typeface="Eurostile"/>
              <a:cs typeface="Eurostile"/>
            </a:endParaRPr>
          </a:p>
        </p:txBody>
      </p:sp>
      <p:pic>
        <p:nvPicPr>
          <p:cNvPr id="7" name="Picture 6" descr="meter.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69630" y="1261533"/>
            <a:ext cx="4387426" cy="1879600"/>
          </a:xfrm>
          <a:prstGeom prst="rect">
            <a:avLst/>
          </a:prstGeom>
        </p:spPr>
      </p:pic>
      <p:sp>
        <p:nvSpPr>
          <p:cNvPr id="6" name="TextBox 5"/>
          <p:cNvSpPr txBox="1"/>
          <p:nvPr/>
        </p:nvSpPr>
        <p:spPr>
          <a:xfrm>
            <a:off x="3884051" y="1285767"/>
            <a:ext cx="1838960" cy="369332"/>
          </a:xfrm>
          <a:prstGeom prst="rect">
            <a:avLst/>
          </a:prstGeom>
          <a:noFill/>
        </p:spPr>
        <p:txBody>
          <a:bodyPr wrap="square" rtlCol="0">
            <a:spAutoFit/>
          </a:bodyPr>
          <a:lstStyle/>
          <a:p>
            <a:r>
              <a:rPr lang="en-US" b="1" dirty="0" smtClean="0">
                <a:solidFill>
                  <a:srgbClr val="3D3D69"/>
                </a:solidFill>
                <a:latin typeface="Eurostile"/>
                <a:cs typeface="Eurostile"/>
              </a:rPr>
              <a:t>GPS Aquameter</a:t>
            </a:r>
            <a:endParaRPr lang="en-US" b="1" dirty="0">
              <a:solidFill>
                <a:srgbClr val="3D3D69"/>
              </a:solidFill>
              <a:latin typeface="Eurostile"/>
              <a:cs typeface="Eurostile"/>
            </a:endParaRPr>
          </a:p>
        </p:txBody>
      </p:sp>
      <p:sp>
        <p:nvSpPr>
          <p:cNvPr id="11" name="TextBox 10"/>
          <p:cNvSpPr txBox="1"/>
          <p:nvPr/>
        </p:nvSpPr>
        <p:spPr>
          <a:xfrm>
            <a:off x="1456348" y="3638973"/>
            <a:ext cx="1436882" cy="369332"/>
          </a:xfrm>
          <a:prstGeom prst="rect">
            <a:avLst/>
          </a:prstGeom>
          <a:noFill/>
        </p:spPr>
        <p:txBody>
          <a:bodyPr wrap="square" rtlCol="0">
            <a:spAutoFit/>
          </a:bodyPr>
          <a:lstStyle/>
          <a:p>
            <a:r>
              <a:rPr lang="en-US" b="1" dirty="0" smtClean="0">
                <a:solidFill>
                  <a:srgbClr val="3D3D69"/>
                </a:solidFill>
                <a:latin typeface="Eurostile"/>
                <a:cs typeface="Eurostile"/>
              </a:rPr>
              <a:t>AquaLogger</a:t>
            </a:r>
            <a:endParaRPr lang="en-US" b="1" dirty="0">
              <a:solidFill>
                <a:srgbClr val="3D3D69"/>
              </a:solidFill>
              <a:latin typeface="Eurostile"/>
              <a:cs typeface="Eurostile"/>
            </a:endParaRPr>
          </a:p>
        </p:txBody>
      </p:sp>
      <p:sp>
        <p:nvSpPr>
          <p:cNvPr id="13" name="TextBox 12"/>
          <p:cNvSpPr txBox="1"/>
          <p:nvPr/>
        </p:nvSpPr>
        <p:spPr>
          <a:xfrm>
            <a:off x="4620430" y="5183660"/>
            <a:ext cx="1188720" cy="369332"/>
          </a:xfrm>
          <a:prstGeom prst="rect">
            <a:avLst/>
          </a:prstGeom>
          <a:noFill/>
        </p:spPr>
        <p:txBody>
          <a:bodyPr wrap="square" rtlCol="0">
            <a:spAutoFit/>
          </a:bodyPr>
          <a:lstStyle/>
          <a:p>
            <a:r>
              <a:rPr lang="en-US" b="1" dirty="0" smtClean="0">
                <a:solidFill>
                  <a:srgbClr val="3D3D69"/>
                </a:solidFill>
                <a:latin typeface="Eurostile"/>
                <a:cs typeface="Eurostile"/>
              </a:rPr>
              <a:t>BlackBox</a:t>
            </a:r>
          </a:p>
        </p:txBody>
      </p:sp>
      <p:sp>
        <p:nvSpPr>
          <p:cNvPr id="8" name="TextBox 7"/>
          <p:cNvSpPr txBox="1"/>
          <p:nvPr/>
        </p:nvSpPr>
        <p:spPr>
          <a:xfrm>
            <a:off x="1054270" y="1642685"/>
            <a:ext cx="3657600" cy="1200329"/>
          </a:xfrm>
          <a:prstGeom prst="rect">
            <a:avLst/>
          </a:prstGeom>
          <a:noFill/>
        </p:spPr>
        <p:txBody>
          <a:bodyPr wrap="square" rtlCol="0">
            <a:spAutoFit/>
          </a:bodyPr>
          <a:lstStyle/>
          <a:p>
            <a:pPr algn="ctr"/>
            <a:r>
              <a:rPr lang="en-US" sz="1200" dirty="0">
                <a:latin typeface="Eurostile"/>
                <a:cs typeface="Eurostile"/>
              </a:rPr>
              <a:t>The GPS Aquameter is rated IP67 for use outside even in the rain. It is rugged and very easy to use. Record your data at the push of a button and </a:t>
            </a:r>
            <a:r>
              <a:rPr lang="en-US" sz="1200" dirty="0" smtClean="0">
                <a:latin typeface="Eurostile"/>
                <a:cs typeface="Eurostile"/>
              </a:rPr>
              <a:t>download </a:t>
            </a:r>
            <a:r>
              <a:rPr lang="en-US" sz="1200" dirty="0">
                <a:latin typeface="Eurostile"/>
                <a:cs typeface="Eurostile"/>
              </a:rPr>
              <a:t>the data to a PC for manipulation and reporting. The integrated GPS means you will always know where your data was </a:t>
            </a:r>
            <a:r>
              <a:rPr lang="en-US" sz="1200" dirty="0" smtClean="0">
                <a:latin typeface="Eurostile"/>
                <a:cs typeface="Eurostile"/>
              </a:rPr>
              <a:t>captured</a:t>
            </a:r>
            <a:endParaRPr lang="en-US" sz="1200" dirty="0">
              <a:latin typeface="Eurostile"/>
              <a:cs typeface="Eurostile"/>
            </a:endParaRPr>
          </a:p>
        </p:txBody>
      </p:sp>
      <p:sp>
        <p:nvSpPr>
          <p:cNvPr id="15" name="TextBox 14"/>
          <p:cNvSpPr txBox="1"/>
          <p:nvPr/>
        </p:nvSpPr>
        <p:spPr>
          <a:xfrm>
            <a:off x="1456348" y="3993620"/>
            <a:ext cx="6155435" cy="830997"/>
          </a:xfrm>
          <a:prstGeom prst="rect">
            <a:avLst/>
          </a:prstGeom>
          <a:noFill/>
        </p:spPr>
        <p:txBody>
          <a:bodyPr wrap="square" rtlCol="0">
            <a:spAutoFit/>
          </a:bodyPr>
          <a:lstStyle/>
          <a:p>
            <a:pPr algn="ctr"/>
            <a:r>
              <a:rPr lang="en-US" sz="1200" dirty="0">
                <a:latin typeface="Eurostile"/>
                <a:cs typeface="Eurostile"/>
              </a:rPr>
              <a:t>The AquaLogger is designed for long term unmanned logging. It is available in 2 different sizes, the AquaLogger-2000 is for use with the AP-LITE, and the AP-2000. The AquaLogger-7000 is for use with the AP-5000 and the AP-7000. Both systems will record data for up to 6 </a:t>
            </a:r>
            <a:r>
              <a:rPr lang="en-US" sz="1200" dirty="0" smtClean="0">
                <a:latin typeface="Eurostile"/>
                <a:cs typeface="Eurostile"/>
              </a:rPr>
              <a:t>months on </a:t>
            </a:r>
            <a:r>
              <a:rPr lang="en-US" sz="1200" dirty="0">
                <a:latin typeface="Eurostile"/>
                <a:cs typeface="Eurostile"/>
              </a:rPr>
              <a:t>standard alkaline ‘C’ cell batteries and can hold up to 32,000 full data </a:t>
            </a:r>
            <a:r>
              <a:rPr lang="en-US" sz="1200" dirty="0" smtClean="0">
                <a:latin typeface="Eurostile"/>
                <a:cs typeface="Eurostile"/>
              </a:rPr>
              <a:t>sets </a:t>
            </a:r>
            <a:endParaRPr lang="en-US" sz="1200" dirty="0">
              <a:latin typeface="Eurostile"/>
              <a:cs typeface="Eurostile"/>
            </a:endParaRPr>
          </a:p>
        </p:txBody>
      </p:sp>
      <p:sp>
        <p:nvSpPr>
          <p:cNvPr id="18" name="TextBox 17"/>
          <p:cNvSpPr txBox="1"/>
          <p:nvPr/>
        </p:nvSpPr>
        <p:spPr>
          <a:xfrm>
            <a:off x="4450080" y="5486895"/>
            <a:ext cx="4683760" cy="646331"/>
          </a:xfrm>
          <a:prstGeom prst="rect">
            <a:avLst/>
          </a:prstGeom>
          <a:noFill/>
        </p:spPr>
        <p:txBody>
          <a:bodyPr wrap="square" rtlCol="0">
            <a:spAutoFit/>
          </a:bodyPr>
          <a:lstStyle/>
          <a:p>
            <a:pPr algn="ctr"/>
            <a:r>
              <a:rPr lang="en-US" sz="1200" dirty="0">
                <a:latin typeface="Eurostile"/>
                <a:cs typeface="Eurostile"/>
              </a:rPr>
              <a:t>The BlackBox is a data converter that </a:t>
            </a:r>
            <a:r>
              <a:rPr lang="en-US" sz="1200" dirty="0" smtClean="0">
                <a:latin typeface="Eurostile"/>
                <a:cs typeface="Eurostile"/>
              </a:rPr>
              <a:t>facilitates </a:t>
            </a:r>
            <a:r>
              <a:rPr lang="en-US" sz="1200" dirty="0">
                <a:latin typeface="Eurostile"/>
                <a:cs typeface="Eurostile"/>
              </a:rPr>
              <a:t>connection of any Aquaprobe to existing data networks via SDI-12 and Modbus. </a:t>
            </a:r>
            <a:r>
              <a:rPr lang="en-US" sz="1200" dirty="0" smtClean="0">
                <a:latin typeface="Eurostile"/>
                <a:cs typeface="Eurostile"/>
              </a:rPr>
              <a:t>Use </a:t>
            </a:r>
            <a:r>
              <a:rPr lang="en-US" sz="1200" dirty="0">
                <a:latin typeface="Eurostile"/>
                <a:cs typeface="Eurostile"/>
              </a:rPr>
              <a:t>it to connect to third party </a:t>
            </a:r>
            <a:r>
              <a:rPr lang="en-US" sz="1200" dirty="0" smtClean="0">
                <a:latin typeface="Eurostile"/>
                <a:cs typeface="Eurostile"/>
              </a:rPr>
              <a:t>loggers</a:t>
            </a:r>
            <a:r>
              <a:rPr lang="en-US" sz="1200" dirty="0">
                <a:latin typeface="Eurostile"/>
                <a:cs typeface="Eurostile"/>
              </a:rPr>
              <a:t>, </a:t>
            </a:r>
            <a:r>
              <a:rPr lang="en-US" sz="1200" dirty="0" smtClean="0">
                <a:latin typeface="Eurostile"/>
                <a:cs typeface="Eurostile"/>
              </a:rPr>
              <a:t>telemetry </a:t>
            </a:r>
            <a:r>
              <a:rPr lang="en-US" sz="1200" dirty="0">
                <a:latin typeface="Eurostile"/>
                <a:cs typeface="Eurostile"/>
              </a:rPr>
              <a:t>devices and PLC </a:t>
            </a:r>
            <a:r>
              <a:rPr lang="en-US" sz="1200" dirty="0" smtClean="0">
                <a:latin typeface="Eurostile"/>
                <a:cs typeface="Eurostile"/>
              </a:rPr>
              <a:t>systems</a:t>
            </a:r>
            <a:endParaRPr lang="en-US" sz="1200" dirty="0">
              <a:latin typeface="Eurostile"/>
              <a:cs typeface="Eurostile"/>
            </a:endParaRPr>
          </a:p>
        </p:txBody>
      </p:sp>
      <p:sp>
        <p:nvSpPr>
          <p:cNvPr id="9" name="TextBox 8"/>
          <p:cNvSpPr txBox="1"/>
          <p:nvPr/>
        </p:nvSpPr>
        <p:spPr>
          <a:xfrm>
            <a:off x="4803531" y="3029373"/>
            <a:ext cx="3944229" cy="646331"/>
          </a:xfrm>
          <a:prstGeom prst="rect">
            <a:avLst/>
          </a:prstGeom>
          <a:noFill/>
        </p:spPr>
        <p:txBody>
          <a:bodyPr wrap="square" rtlCol="0">
            <a:spAutoFit/>
          </a:bodyPr>
          <a:lstStyle/>
          <a:p>
            <a:pPr algn="ctr"/>
            <a:r>
              <a:rPr lang="en-US" sz="1200" dirty="0" smtClean="0">
                <a:latin typeface="Eurostile"/>
                <a:cs typeface="Eurostile"/>
              </a:rPr>
              <a:t>New low power auto data logging mode sends the meter to sleep between readings allowing it to log data automatically for up to 38 days on a single set of batteries</a:t>
            </a:r>
            <a:endParaRPr lang="en-US" sz="1200" dirty="0">
              <a:latin typeface="Eurostile"/>
              <a:cs typeface="Eurostile"/>
            </a:endParaRPr>
          </a:p>
        </p:txBody>
      </p:sp>
      <p:sp>
        <p:nvSpPr>
          <p:cNvPr id="17" name="TextBox 16"/>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ranfield 001 smaller.jpg"/>
          <p:cNvPicPr>
            <a:picLocks noChangeAspect="1"/>
          </p:cNvPicPr>
          <p:nvPr/>
        </p:nvPicPr>
        <p:blipFill rotWithShape="1">
          <a:blip r:embed="rId2">
            <a:extLst>
              <a:ext uri="{28A0092B-C50C-407E-A947-70E740481C1C}">
                <a14:useLocalDpi xmlns:a14="http://schemas.microsoft.com/office/drawing/2010/main" val="0"/>
              </a:ext>
            </a:extLst>
          </a:blip>
          <a:srcRect r="48664"/>
          <a:stretch/>
        </p:blipFill>
        <p:spPr>
          <a:xfrm>
            <a:off x="0" y="1213939"/>
            <a:ext cx="4110339" cy="5340792"/>
          </a:xfrm>
          <a:prstGeom prst="rect">
            <a:avLst/>
          </a:prstGeom>
        </p:spPr>
      </p:pic>
      <p:pic>
        <p:nvPicPr>
          <p:cNvPr id="7" name="Picture 6"/>
          <p:cNvPicPr>
            <a:picLocks noChangeAspect="1"/>
          </p:cNvPicPr>
          <p:nvPr/>
        </p:nvPicPr>
        <p:blipFill>
          <a:blip r:embed="rId3"/>
          <a:stretch>
            <a:fillRect/>
          </a:stretch>
        </p:blipFill>
        <p:spPr>
          <a:xfrm>
            <a:off x="-1" y="6531429"/>
            <a:ext cx="9144001" cy="348796"/>
          </a:xfrm>
          <a:prstGeom prst="rect">
            <a:avLst/>
          </a:prstGeom>
        </p:spPr>
      </p:pic>
      <p:pic>
        <p:nvPicPr>
          <p:cNvPr id="8" name="Picture 7"/>
          <p:cNvPicPr>
            <a:picLocks noChangeAspect="1"/>
          </p:cNvPicPr>
          <p:nvPr/>
        </p:nvPicPr>
        <p:blipFill>
          <a:blip r:embed="rId3"/>
          <a:stretch>
            <a:fillRect/>
          </a:stretch>
        </p:blipFill>
        <p:spPr>
          <a:xfrm>
            <a:off x="-1" y="299369"/>
            <a:ext cx="9144002" cy="891268"/>
          </a:xfrm>
          <a:prstGeom prst="rect">
            <a:avLst/>
          </a:prstGeom>
        </p:spPr>
      </p:pic>
      <p:sp>
        <p:nvSpPr>
          <p:cNvPr id="9" name="TextBox 8"/>
          <p:cNvSpPr txBox="1"/>
          <p:nvPr/>
        </p:nvSpPr>
        <p:spPr>
          <a:xfrm>
            <a:off x="396848" y="477520"/>
            <a:ext cx="6139989" cy="461665"/>
          </a:xfrm>
          <a:prstGeom prst="rect">
            <a:avLst/>
          </a:prstGeom>
          <a:noFill/>
        </p:spPr>
        <p:txBody>
          <a:bodyPr wrap="square" rtlCol="0">
            <a:spAutoFit/>
          </a:bodyPr>
          <a:lstStyle/>
          <a:p>
            <a:r>
              <a:rPr lang="en-US" sz="2400" b="1" dirty="0" smtClean="0">
                <a:solidFill>
                  <a:schemeClr val="bg1"/>
                </a:solidFill>
                <a:latin typeface="Eurostile"/>
                <a:cs typeface="Eurostile"/>
              </a:rPr>
              <a:t>AquaStation Remote Monitoring Unit</a:t>
            </a:r>
            <a:endParaRPr lang="en-US" sz="2400" b="1" dirty="0">
              <a:solidFill>
                <a:schemeClr val="bg1"/>
              </a:solidFill>
              <a:latin typeface="Eurostile"/>
              <a:cs typeface="Eurostile"/>
            </a:endParaRPr>
          </a:p>
        </p:txBody>
      </p:sp>
      <p:sp>
        <p:nvSpPr>
          <p:cNvPr id="18" name="TextBox 17"/>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
        <p:nvSpPr>
          <p:cNvPr id="20" name="TextBox 19"/>
          <p:cNvSpPr txBox="1"/>
          <p:nvPr/>
        </p:nvSpPr>
        <p:spPr>
          <a:xfrm>
            <a:off x="4346240" y="1506288"/>
            <a:ext cx="4639020" cy="3273624"/>
          </a:xfrm>
          <a:prstGeom prst="rect">
            <a:avLst/>
          </a:prstGeom>
          <a:noFill/>
        </p:spPr>
        <p:txBody>
          <a:bodyPr wrap="square" rtlCol="0">
            <a:spAutoFit/>
          </a:bodyPr>
          <a:lstStyle/>
          <a:p>
            <a:r>
              <a:rPr lang="en-US" sz="1400" b="1" dirty="0" smtClean="0">
                <a:solidFill>
                  <a:srgbClr val="4C4C8B"/>
                </a:solidFill>
                <a:latin typeface="Eurostile"/>
                <a:cs typeface="Eurostile"/>
              </a:rPr>
              <a:t>The AQUASTATION </a:t>
            </a:r>
          </a:p>
          <a:p>
            <a:r>
              <a:rPr lang="en-US" sz="1400" dirty="0" smtClean="0">
                <a:latin typeface="Eurostile"/>
                <a:cs typeface="Eurostile"/>
              </a:rPr>
              <a:t>Monitor </a:t>
            </a:r>
            <a:r>
              <a:rPr lang="en-US" sz="1400" dirty="0">
                <a:latin typeface="Eurostile"/>
                <a:cs typeface="Eurostile"/>
              </a:rPr>
              <a:t>water quality in remote areas with </a:t>
            </a:r>
            <a:r>
              <a:rPr lang="en-US" sz="1400" dirty="0" smtClean="0">
                <a:latin typeface="Eurostile"/>
                <a:cs typeface="Eurostile"/>
              </a:rPr>
              <a:t>fewer </a:t>
            </a:r>
            <a:r>
              <a:rPr lang="en-US" sz="1400" dirty="0">
                <a:latin typeface="Eurostile"/>
                <a:cs typeface="Eurostile"/>
              </a:rPr>
              <a:t>site visits </a:t>
            </a:r>
            <a:endParaRPr lang="en-US" sz="1400" dirty="0" smtClean="0">
              <a:latin typeface="Eurostile"/>
              <a:cs typeface="Eurostile"/>
            </a:endParaRPr>
          </a:p>
          <a:p>
            <a:endParaRPr lang="en-US" sz="1400" dirty="0">
              <a:latin typeface="Eurostile"/>
              <a:cs typeface="Eurostile"/>
            </a:endParaRPr>
          </a:p>
          <a:p>
            <a:r>
              <a:rPr lang="en-US" sz="1400" b="1" dirty="0">
                <a:solidFill>
                  <a:srgbClr val="4C4C8B"/>
                </a:solidFill>
                <a:latin typeface="Eurostile"/>
                <a:cs typeface="Eurostile"/>
              </a:rPr>
              <a:t>The AquaStation can independently </a:t>
            </a:r>
            <a:endParaRPr lang="en-US" sz="1400" b="1" dirty="0" smtClean="0">
              <a:solidFill>
                <a:srgbClr val="4C4C8B"/>
              </a:solidFill>
              <a:latin typeface="Eurostile"/>
              <a:cs typeface="Eurostile"/>
            </a:endParaRPr>
          </a:p>
          <a:p>
            <a:endParaRPr lang="en-US" sz="1400" b="1" dirty="0">
              <a:solidFill>
                <a:srgbClr val="4C4C8B"/>
              </a:solidFill>
              <a:latin typeface="Eurostile"/>
              <a:cs typeface="Eurostile"/>
            </a:endParaRPr>
          </a:p>
          <a:p>
            <a:r>
              <a:rPr lang="en-US" sz="1400" dirty="0">
                <a:latin typeface="Eurostile"/>
                <a:cs typeface="Eurostile"/>
              </a:rPr>
              <a:t>• Take test samples using the integrated AP-7000</a:t>
            </a:r>
            <a:br>
              <a:rPr lang="en-US" sz="1400" dirty="0">
                <a:latin typeface="Eurostile"/>
                <a:cs typeface="Eurostile"/>
              </a:rPr>
            </a:br>
            <a:r>
              <a:rPr lang="en-US" sz="1400" dirty="0">
                <a:latin typeface="Eurostile"/>
                <a:cs typeface="Eurostile"/>
              </a:rPr>
              <a:t>• Clean all water quality sensors installed on the AP-7000 </a:t>
            </a:r>
            <a:endParaRPr lang="en-US" sz="1400" dirty="0" smtClean="0">
              <a:latin typeface="Eurostile"/>
              <a:cs typeface="Eurostile"/>
            </a:endParaRPr>
          </a:p>
          <a:p>
            <a:r>
              <a:rPr lang="en-US" sz="1400" dirty="0" smtClean="0">
                <a:latin typeface="Eurostile"/>
                <a:cs typeface="Eurostile"/>
              </a:rPr>
              <a:t>• </a:t>
            </a:r>
            <a:r>
              <a:rPr lang="en-US" sz="1400" dirty="0">
                <a:latin typeface="Eurostile"/>
                <a:cs typeface="Eurostile"/>
              </a:rPr>
              <a:t>Calibrate 4 key parameters</a:t>
            </a:r>
            <a:br>
              <a:rPr lang="en-US" sz="1400" dirty="0">
                <a:latin typeface="Eurostile"/>
                <a:cs typeface="Eurostile"/>
              </a:rPr>
            </a:br>
            <a:r>
              <a:rPr lang="en-US" sz="1400" dirty="0">
                <a:latin typeface="Eurostile"/>
                <a:cs typeface="Eurostile"/>
              </a:rPr>
              <a:t>• Self powered (solar/wind)</a:t>
            </a:r>
            <a:br>
              <a:rPr lang="en-US" sz="1400" dirty="0">
                <a:latin typeface="Eurostile"/>
                <a:cs typeface="Eurostile"/>
              </a:rPr>
            </a:br>
            <a:r>
              <a:rPr lang="en-US" sz="1400" dirty="0">
                <a:latin typeface="Eurostile"/>
                <a:cs typeface="Eurostile"/>
              </a:rPr>
              <a:t>• Send data via GPRS /3G for on-line access</a:t>
            </a:r>
            <a:br>
              <a:rPr lang="en-US" sz="1400" dirty="0">
                <a:latin typeface="Eurostile"/>
                <a:cs typeface="Eurostile"/>
              </a:rPr>
            </a:br>
            <a:r>
              <a:rPr lang="en-US" sz="1400" dirty="0">
                <a:latin typeface="Eurostile"/>
                <a:cs typeface="Eurostile"/>
              </a:rPr>
              <a:t>• Raise alarms if alarm conditions are met </a:t>
            </a:r>
            <a:endParaRPr lang="en-US" sz="1400" dirty="0">
              <a:latin typeface="Eurostile"/>
              <a:cs typeface="Eurostile"/>
            </a:endParaRPr>
          </a:p>
          <a:p>
            <a:endParaRPr lang="en-US" sz="1400" dirty="0" smtClean="0">
              <a:latin typeface="Eurostile"/>
              <a:cs typeface="Eurostile"/>
            </a:endParaRPr>
          </a:p>
          <a:p>
            <a:r>
              <a:rPr lang="en-US" sz="1400" dirty="0" smtClean="0">
                <a:latin typeface="Eurostile"/>
                <a:cs typeface="Eurostile"/>
              </a:rPr>
              <a:t>These </a:t>
            </a:r>
            <a:r>
              <a:rPr lang="en-US" sz="1400" dirty="0">
                <a:latin typeface="Eurostile"/>
                <a:cs typeface="Eurostile"/>
              </a:rPr>
              <a:t>key features allow this data collecting station to run without human interaction for much longer than previously possible thanks to the novel auto calibration </a:t>
            </a:r>
            <a:r>
              <a:rPr lang="en-US" sz="1400" dirty="0" smtClean="0">
                <a:latin typeface="Eurostile"/>
                <a:cs typeface="Eurostile"/>
              </a:rPr>
              <a:t>feature. </a:t>
            </a:r>
            <a:endParaRPr lang="en-US" sz="1400" dirty="0">
              <a:latin typeface="Eurostile"/>
              <a:cs typeface="Eurostile"/>
            </a:endParaRPr>
          </a:p>
          <a:p>
            <a:endParaRPr lang="en-US" dirty="0"/>
          </a:p>
        </p:txBody>
      </p:sp>
    </p:spTree>
    <p:extLst>
      <p:ext uri="{BB962C8B-B14F-4D97-AF65-F5344CB8AC3E}">
        <p14:creationId xmlns:p14="http://schemas.microsoft.com/office/powerpoint/2010/main" val="117199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0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982632"/>
            <a:ext cx="1984607" cy="2000193"/>
          </a:xfrm>
          <a:prstGeom prst="rect">
            <a:avLst/>
          </a:prstGeom>
        </p:spPr>
      </p:pic>
      <p:pic>
        <p:nvPicPr>
          <p:cNvPr id="4" name="Picture 3"/>
          <p:cNvPicPr>
            <a:picLocks noChangeAspect="1"/>
          </p:cNvPicPr>
          <p:nvPr/>
        </p:nvPicPr>
        <p:blipFill>
          <a:blip r:embed="rId3"/>
          <a:stretch>
            <a:fillRect/>
          </a:stretch>
        </p:blipFill>
        <p:spPr>
          <a:xfrm>
            <a:off x="-1" y="6531429"/>
            <a:ext cx="9144001" cy="348796"/>
          </a:xfrm>
          <a:prstGeom prst="rect">
            <a:avLst/>
          </a:prstGeom>
        </p:spPr>
      </p:pic>
      <p:pic>
        <p:nvPicPr>
          <p:cNvPr id="6" name="Picture 5"/>
          <p:cNvPicPr>
            <a:picLocks noChangeAspect="1"/>
          </p:cNvPicPr>
          <p:nvPr/>
        </p:nvPicPr>
        <p:blipFill>
          <a:blip r:embed="rId3"/>
          <a:stretch>
            <a:fillRect/>
          </a:stretch>
        </p:blipFill>
        <p:spPr>
          <a:xfrm>
            <a:off x="-1" y="299369"/>
            <a:ext cx="9144002" cy="891268"/>
          </a:xfrm>
          <a:prstGeom prst="rect">
            <a:avLst/>
          </a:prstGeom>
        </p:spPr>
      </p:pic>
      <p:sp>
        <p:nvSpPr>
          <p:cNvPr id="7" name="TextBox 6"/>
          <p:cNvSpPr txBox="1"/>
          <p:nvPr/>
        </p:nvSpPr>
        <p:spPr>
          <a:xfrm>
            <a:off x="396848" y="477520"/>
            <a:ext cx="7670192" cy="461665"/>
          </a:xfrm>
          <a:prstGeom prst="rect">
            <a:avLst/>
          </a:prstGeom>
          <a:noFill/>
        </p:spPr>
        <p:txBody>
          <a:bodyPr wrap="square" rtlCol="0">
            <a:spAutoFit/>
          </a:bodyPr>
          <a:lstStyle/>
          <a:p>
            <a:r>
              <a:rPr lang="en-US" sz="2400" b="1" dirty="0" smtClean="0">
                <a:solidFill>
                  <a:schemeClr val="bg1"/>
                </a:solidFill>
                <a:latin typeface="Eurostile"/>
                <a:cs typeface="Eurostile"/>
              </a:rPr>
              <a:t>Using an Aquaprobe as a Water Level Logger</a:t>
            </a:r>
            <a:endParaRPr lang="en-US" sz="2400" b="1" dirty="0">
              <a:solidFill>
                <a:schemeClr val="bg1"/>
              </a:solidFill>
              <a:latin typeface="Eurostile"/>
              <a:cs typeface="Eurostile"/>
            </a:endParaRPr>
          </a:p>
        </p:txBody>
      </p:sp>
      <p:cxnSp>
        <p:nvCxnSpPr>
          <p:cNvPr id="8" name="Straight Arrow Connector 7"/>
          <p:cNvCxnSpPr/>
          <p:nvPr/>
        </p:nvCxnSpPr>
        <p:spPr>
          <a:xfrm flipH="1">
            <a:off x="965896" y="6023369"/>
            <a:ext cx="282378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84960" y="5057591"/>
            <a:ext cx="2204720" cy="954107"/>
          </a:xfrm>
          <a:prstGeom prst="rect">
            <a:avLst/>
          </a:prstGeom>
          <a:noFill/>
        </p:spPr>
        <p:txBody>
          <a:bodyPr wrap="square" rtlCol="0">
            <a:spAutoFit/>
          </a:bodyPr>
          <a:lstStyle/>
          <a:p>
            <a:r>
              <a:rPr lang="en-US" sz="1400" dirty="0" smtClean="0">
                <a:latin typeface="Eurostile"/>
                <a:cs typeface="Eurostile"/>
              </a:rPr>
              <a:t>Aquaprobe pressure sensors are located between the sockets on the AP-2000 and AP-5000</a:t>
            </a:r>
            <a:endParaRPr lang="en-US" sz="1400" dirty="0">
              <a:latin typeface="Eurostile"/>
              <a:cs typeface="Eurostile"/>
            </a:endParaRPr>
          </a:p>
        </p:txBody>
      </p:sp>
      <p:sp>
        <p:nvSpPr>
          <p:cNvPr id="11" name="TextBox 10"/>
          <p:cNvSpPr txBox="1"/>
          <p:nvPr/>
        </p:nvSpPr>
        <p:spPr>
          <a:xfrm>
            <a:off x="314960" y="1442720"/>
            <a:ext cx="4592320" cy="1231106"/>
          </a:xfrm>
          <a:prstGeom prst="rect">
            <a:avLst/>
          </a:prstGeom>
          <a:noFill/>
        </p:spPr>
        <p:txBody>
          <a:bodyPr wrap="square" rtlCol="0">
            <a:spAutoFit/>
          </a:bodyPr>
          <a:lstStyle/>
          <a:p>
            <a:r>
              <a:rPr lang="en-US" sz="1600" b="1" dirty="0" smtClean="0">
                <a:solidFill>
                  <a:srgbClr val="3D3D69"/>
                </a:solidFill>
                <a:latin typeface="Eurostile"/>
                <a:cs typeface="Eurostile"/>
              </a:rPr>
              <a:t>Our Aquaprobes now feature improved </a:t>
            </a:r>
          </a:p>
          <a:p>
            <a:r>
              <a:rPr lang="en-US" sz="1600" b="1" dirty="0" smtClean="0">
                <a:solidFill>
                  <a:srgbClr val="3D3D69"/>
                </a:solidFill>
                <a:latin typeface="Eurostile"/>
                <a:cs typeface="Eurostile"/>
              </a:rPr>
              <a:t>depth accuracy specifications:</a:t>
            </a:r>
          </a:p>
          <a:p>
            <a:endParaRPr lang="en-US" sz="200" b="1" dirty="0" smtClean="0">
              <a:solidFill>
                <a:srgbClr val="3D3D69"/>
              </a:solidFill>
              <a:latin typeface="Eurostile"/>
              <a:cs typeface="Eurostile"/>
            </a:endParaRPr>
          </a:p>
          <a:p>
            <a:endParaRPr lang="en-US" sz="200" b="1" dirty="0" smtClean="0">
              <a:solidFill>
                <a:srgbClr val="3D3D69"/>
              </a:solidFill>
              <a:latin typeface="Eurostile"/>
              <a:cs typeface="Eurostile"/>
            </a:endParaRPr>
          </a:p>
          <a:p>
            <a:endParaRPr lang="en-US" sz="200" b="1" dirty="0" smtClean="0">
              <a:solidFill>
                <a:srgbClr val="3D3D69"/>
              </a:solidFill>
              <a:latin typeface="Eurostile"/>
              <a:cs typeface="Eurostile"/>
            </a:endParaRPr>
          </a:p>
          <a:p>
            <a:endParaRPr lang="en-US" sz="200" b="1" dirty="0" smtClean="0">
              <a:solidFill>
                <a:srgbClr val="3D3D69"/>
              </a:solidFill>
              <a:latin typeface="Eurostile"/>
              <a:cs typeface="Eurostile"/>
            </a:endParaRPr>
          </a:p>
          <a:p>
            <a:endParaRPr lang="en-US" sz="200" b="1" dirty="0" smtClean="0">
              <a:solidFill>
                <a:srgbClr val="3D3D69"/>
              </a:solidFill>
              <a:latin typeface="Eurostile"/>
              <a:cs typeface="Eurostile"/>
            </a:endParaRPr>
          </a:p>
          <a:p>
            <a:pPr marL="285750" indent="-285750">
              <a:buFont typeface="Arial"/>
              <a:buChar char="•"/>
            </a:pPr>
            <a:r>
              <a:rPr lang="en-US" sz="1600" dirty="0" smtClean="0">
                <a:latin typeface="Eurostile"/>
                <a:cs typeface="Eurostile"/>
              </a:rPr>
              <a:t>AP-2000 + AP-5000: ±0.5%FS</a:t>
            </a:r>
          </a:p>
          <a:p>
            <a:pPr marL="285750" indent="-285750">
              <a:buFont typeface="Arial"/>
              <a:buChar char="•"/>
            </a:pPr>
            <a:r>
              <a:rPr lang="en-US" sz="1600" dirty="0" smtClean="0">
                <a:latin typeface="Eurostile"/>
                <a:cs typeface="Eurostile"/>
              </a:rPr>
              <a:t>AP-7000: ±0.2%FS</a:t>
            </a:r>
            <a:endParaRPr lang="en-US" sz="1600" dirty="0">
              <a:latin typeface="Eurostile"/>
              <a:cs typeface="Eurostile"/>
            </a:endParaRPr>
          </a:p>
        </p:txBody>
      </p:sp>
      <p:sp>
        <p:nvSpPr>
          <p:cNvPr id="12" name="TextBox 11"/>
          <p:cNvSpPr txBox="1"/>
          <p:nvPr/>
        </p:nvSpPr>
        <p:spPr>
          <a:xfrm>
            <a:off x="314960" y="2866231"/>
            <a:ext cx="4348480" cy="2154436"/>
          </a:xfrm>
          <a:prstGeom prst="rect">
            <a:avLst/>
          </a:prstGeom>
          <a:noFill/>
        </p:spPr>
        <p:txBody>
          <a:bodyPr wrap="square" rtlCol="0">
            <a:spAutoFit/>
          </a:bodyPr>
          <a:lstStyle/>
          <a:p>
            <a:r>
              <a:rPr lang="en-US" sz="1600" b="1" dirty="0" smtClean="0">
                <a:solidFill>
                  <a:srgbClr val="3D3D69"/>
                </a:solidFill>
                <a:latin typeface="Eurostile"/>
                <a:cs typeface="Eurostile"/>
              </a:rPr>
              <a:t>To put this into perspective, here are some accuracy specifications for water level loggers:</a:t>
            </a:r>
          </a:p>
          <a:p>
            <a:r>
              <a:rPr lang="en-US" b="1" dirty="0" smtClean="0">
                <a:solidFill>
                  <a:srgbClr val="3D3D69"/>
                </a:solidFill>
                <a:latin typeface="Eurostile"/>
                <a:cs typeface="Eurostile"/>
              </a:rPr>
              <a:t> </a:t>
            </a:r>
            <a:r>
              <a:rPr lang="en-US" sz="1200" dirty="0" smtClean="0">
                <a:solidFill>
                  <a:srgbClr val="000000"/>
                </a:solidFill>
                <a:latin typeface="Eurostile"/>
                <a:cs typeface="Eurostile"/>
              </a:rPr>
              <a:t>(details taken from manufacturers’ published specifications online)</a:t>
            </a:r>
          </a:p>
          <a:p>
            <a:endParaRPr lang="en-US" sz="200" dirty="0" smtClean="0">
              <a:solidFill>
                <a:srgbClr val="000000"/>
              </a:solidFill>
              <a:latin typeface="Eurostile"/>
              <a:cs typeface="Eurostile"/>
            </a:endParaRPr>
          </a:p>
          <a:p>
            <a:endParaRPr lang="en-US" sz="200" dirty="0">
              <a:solidFill>
                <a:srgbClr val="000000"/>
              </a:solidFill>
              <a:latin typeface="Eurostile"/>
              <a:cs typeface="Eurostile"/>
            </a:endParaRPr>
          </a:p>
          <a:p>
            <a:endParaRPr lang="en-US" sz="200" dirty="0" smtClean="0">
              <a:solidFill>
                <a:srgbClr val="000000"/>
              </a:solidFill>
              <a:latin typeface="Eurostile"/>
              <a:cs typeface="Eurostile"/>
            </a:endParaRPr>
          </a:p>
          <a:p>
            <a:endParaRPr lang="en-US" sz="200" dirty="0" smtClean="0">
              <a:solidFill>
                <a:srgbClr val="000000"/>
              </a:solidFill>
              <a:latin typeface="Eurostile"/>
              <a:cs typeface="Eurostile"/>
            </a:endParaRPr>
          </a:p>
          <a:p>
            <a:pPr marL="285750" indent="-285750">
              <a:buFont typeface="Arial"/>
              <a:buChar char="•"/>
            </a:pPr>
            <a:r>
              <a:rPr lang="en-US" sz="1600" dirty="0" smtClean="0">
                <a:solidFill>
                  <a:srgbClr val="000000"/>
                </a:solidFill>
                <a:latin typeface="Eurostile"/>
                <a:cs typeface="Eurostile"/>
              </a:rPr>
              <a:t>In-Situ Level TROLL: 300 </a:t>
            </a:r>
            <a:r>
              <a:rPr lang="en-US" sz="1600" dirty="0">
                <a:latin typeface="Eurostile"/>
                <a:cs typeface="Eurostile"/>
              </a:rPr>
              <a:t>±0.2%FS</a:t>
            </a:r>
          </a:p>
          <a:p>
            <a:pPr marL="285750" indent="-285750">
              <a:buFont typeface="Arial"/>
              <a:buChar char="•"/>
            </a:pPr>
            <a:r>
              <a:rPr lang="en-US" sz="1600" dirty="0" smtClean="0">
                <a:solidFill>
                  <a:srgbClr val="000000"/>
                </a:solidFill>
                <a:latin typeface="Eurostile"/>
                <a:cs typeface="Eurostile"/>
              </a:rPr>
              <a:t>Aquaread LeveLine-ECO: </a:t>
            </a:r>
            <a:r>
              <a:rPr lang="en-US" sz="1600" dirty="0">
                <a:latin typeface="Eurostile"/>
                <a:cs typeface="Eurostile"/>
              </a:rPr>
              <a:t>±0.2%</a:t>
            </a:r>
            <a:r>
              <a:rPr lang="en-US" sz="1600" dirty="0" smtClean="0">
                <a:latin typeface="Eurostile"/>
                <a:cs typeface="Eurostile"/>
              </a:rPr>
              <a:t>FS</a:t>
            </a:r>
          </a:p>
          <a:p>
            <a:pPr marL="285750" indent="-285750">
              <a:buFont typeface="Arial"/>
              <a:buChar char="•"/>
            </a:pPr>
            <a:r>
              <a:rPr lang="en-US" sz="1600" dirty="0" err="1" smtClean="0">
                <a:latin typeface="Eurostile"/>
                <a:cs typeface="Eurostile"/>
              </a:rPr>
              <a:t>Cera</a:t>
            </a:r>
            <a:r>
              <a:rPr lang="en-US" sz="1600" dirty="0" smtClean="0">
                <a:latin typeface="Eurostile"/>
                <a:cs typeface="Eurostile"/>
              </a:rPr>
              <a:t> Diver: </a:t>
            </a:r>
            <a:r>
              <a:rPr lang="en-US" sz="1600" dirty="0">
                <a:latin typeface="Eurostile"/>
                <a:cs typeface="Eurostile"/>
              </a:rPr>
              <a:t>±0.2%</a:t>
            </a:r>
            <a:r>
              <a:rPr lang="en-US" sz="1600" dirty="0" smtClean="0">
                <a:latin typeface="Eurostile"/>
                <a:cs typeface="Eurostile"/>
              </a:rPr>
              <a:t>FS</a:t>
            </a:r>
          </a:p>
          <a:p>
            <a:pPr marL="285750" indent="-285750">
              <a:buFont typeface="Arial"/>
              <a:buChar char="•"/>
            </a:pPr>
            <a:r>
              <a:rPr lang="en-US" sz="1600" dirty="0" smtClean="0">
                <a:latin typeface="Eurostile"/>
                <a:cs typeface="Eurostile"/>
              </a:rPr>
              <a:t>CTD Diver: </a:t>
            </a:r>
            <a:r>
              <a:rPr lang="en-US" sz="1600" dirty="0">
                <a:latin typeface="Eurostile"/>
                <a:cs typeface="Eurostile"/>
              </a:rPr>
              <a:t>±0.2%</a:t>
            </a:r>
            <a:r>
              <a:rPr lang="en-US" sz="1600" dirty="0" smtClean="0">
                <a:latin typeface="Eurostile"/>
                <a:cs typeface="Eurostile"/>
              </a:rPr>
              <a:t>FS</a:t>
            </a:r>
            <a:endParaRPr lang="en-US" sz="1600" dirty="0">
              <a:latin typeface="Eurostile"/>
              <a:cs typeface="Eurostile"/>
            </a:endParaRPr>
          </a:p>
        </p:txBody>
      </p:sp>
      <p:cxnSp>
        <p:nvCxnSpPr>
          <p:cNvPr id="16" name="Straight Connector 15"/>
          <p:cNvCxnSpPr/>
          <p:nvPr/>
        </p:nvCxnSpPr>
        <p:spPr>
          <a:xfrm>
            <a:off x="4744720" y="1300480"/>
            <a:ext cx="0" cy="5120640"/>
          </a:xfrm>
          <a:prstGeom prst="line">
            <a:avLst/>
          </a:prstGeom>
          <a:ln>
            <a:solidFill>
              <a:srgbClr val="3D3D69"/>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36160" y="1452880"/>
            <a:ext cx="4236720" cy="4247316"/>
          </a:xfrm>
          <a:prstGeom prst="rect">
            <a:avLst/>
          </a:prstGeom>
          <a:noFill/>
        </p:spPr>
        <p:txBody>
          <a:bodyPr wrap="square" rtlCol="0">
            <a:spAutoFit/>
          </a:bodyPr>
          <a:lstStyle/>
          <a:p>
            <a:r>
              <a:rPr lang="en-US" sz="1600" b="1" dirty="0" smtClean="0">
                <a:solidFill>
                  <a:srgbClr val="3D3D69"/>
                </a:solidFill>
                <a:latin typeface="Eurostile"/>
                <a:cs typeface="Eurostile"/>
              </a:rPr>
              <a:t>How do you log level with an Aquaprobe?</a:t>
            </a:r>
          </a:p>
          <a:p>
            <a:endParaRPr lang="en-US" sz="1600" b="1" dirty="0">
              <a:solidFill>
                <a:srgbClr val="3D3D69"/>
              </a:solidFill>
              <a:latin typeface="Eurostile"/>
              <a:cs typeface="Eurostile"/>
            </a:endParaRPr>
          </a:p>
          <a:p>
            <a:pPr marL="342900" indent="-342900">
              <a:buFont typeface="+mj-lt"/>
              <a:buAutoNum type="arabicPeriod"/>
            </a:pPr>
            <a:r>
              <a:rPr lang="en-US" sz="1400" dirty="0" smtClean="0">
                <a:latin typeface="Eurostile"/>
                <a:cs typeface="Eurostile"/>
              </a:rPr>
              <a:t>Make sure depth reads 0 before its submerged</a:t>
            </a:r>
          </a:p>
          <a:p>
            <a:endParaRPr lang="en-US" sz="1400" dirty="0" smtClean="0">
              <a:latin typeface="Eurostile"/>
              <a:cs typeface="Eurostile"/>
            </a:endParaRPr>
          </a:p>
          <a:p>
            <a:pPr marL="342900" indent="-342900">
              <a:buFont typeface="+mj-lt"/>
              <a:buAutoNum type="arabicPeriod"/>
            </a:pPr>
            <a:r>
              <a:rPr lang="en-US" sz="1400" dirty="0" smtClean="0">
                <a:latin typeface="Eurostile"/>
                <a:cs typeface="Eurostile"/>
              </a:rPr>
              <a:t>Lower probe to desired depth</a:t>
            </a:r>
          </a:p>
          <a:p>
            <a:endParaRPr lang="en-US" sz="1400" dirty="0" smtClean="0">
              <a:latin typeface="Eurostile"/>
              <a:cs typeface="Eurostile"/>
            </a:endParaRPr>
          </a:p>
          <a:p>
            <a:pPr marL="342900" indent="-342900">
              <a:buFont typeface="+mj-lt"/>
              <a:buAutoNum type="arabicPeriod"/>
            </a:pPr>
            <a:r>
              <a:rPr lang="en-US" sz="1400" dirty="0" smtClean="0">
                <a:latin typeface="Eurostile"/>
                <a:cs typeface="Eurostile"/>
              </a:rPr>
              <a:t>When probe is at desired depth and secured in place, zero the depth on the meter by pressing the OK button</a:t>
            </a:r>
          </a:p>
          <a:p>
            <a:endParaRPr lang="en-US" sz="1400" dirty="0" smtClean="0">
              <a:latin typeface="Eurostile"/>
              <a:cs typeface="Eurostile"/>
            </a:endParaRPr>
          </a:p>
          <a:p>
            <a:pPr marL="342900" indent="-342900">
              <a:buFont typeface="+mj-lt"/>
              <a:buAutoNum type="arabicPeriod"/>
            </a:pPr>
            <a:r>
              <a:rPr lang="en-US" sz="1400" dirty="0" smtClean="0">
                <a:latin typeface="Eurostile"/>
                <a:cs typeface="Eurostile"/>
              </a:rPr>
              <a:t>Now changes will be logged as a + or – change compared to zero indicating level change</a:t>
            </a:r>
          </a:p>
          <a:p>
            <a:pPr marL="342900" indent="-342900">
              <a:buFont typeface="+mj-lt"/>
              <a:buAutoNum type="arabicPeriod"/>
            </a:pPr>
            <a:endParaRPr lang="en-US" sz="1400" dirty="0">
              <a:latin typeface="Eurostile"/>
              <a:cs typeface="Eurostile"/>
            </a:endParaRPr>
          </a:p>
          <a:p>
            <a:pPr marL="342900" indent="-342900">
              <a:buFont typeface="+mj-lt"/>
              <a:buAutoNum type="arabicPeriod"/>
            </a:pPr>
            <a:r>
              <a:rPr lang="en-US" sz="1400" dirty="0" smtClean="0">
                <a:latin typeface="Eurostile"/>
                <a:cs typeface="Eurostile"/>
              </a:rPr>
              <a:t>Depth readings are already compensated for air pressure changes, taking the air pressure from either the Aquameter, AquaLogger or </a:t>
            </a:r>
            <a:r>
              <a:rPr lang="en-US" sz="1400" dirty="0" err="1" smtClean="0">
                <a:latin typeface="Eurostile"/>
                <a:cs typeface="Eurostile"/>
              </a:rPr>
              <a:t>Blackbox</a:t>
            </a:r>
            <a:r>
              <a:rPr lang="en-US" sz="1400" dirty="0" smtClean="0">
                <a:latin typeface="Eurostile"/>
                <a:cs typeface="Eurostile"/>
              </a:rPr>
              <a:t> it is connected to – </a:t>
            </a:r>
            <a:r>
              <a:rPr lang="en-US" sz="1400" i="1" dirty="0" smtClean="0">
                <a:latin typeface="Eurostile"/>
                <a:cs typeface="Eurostile"/>
              </a:rPr>
              <a:t>so no need for post-collection compensation. </a:t>
            </a:r>
          </a:p>
          <a:p>
            <a:endParaRPr lang="en-US" sz="1400" dirty="0">
              <a:latin typeface="Eurostile"/>
              <a:cs typeface="Eurostile"/>
            </a:endParaRPr>
          </a:p>
        </p:txBody>
      </p:sp>
      <p:sp>
        <p:nvSpPr>
          <p:cNvPr id="13" name="TextBox 12"/>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13183241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quaplu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68" y="2742089"/>
            <a:ext cx="2348992" cy="3809660"/>
          </a:xfrm>
          <a:prstGeom prst="rect">
            <a:avLst/>
          </a:prstGeom>
        </p:spPr>
      </p:pic>
      <p:pic>
        <p:nvPicPr>
          <p:cNvPr id="12" name="Picture 11" descr="cas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95374">
            <a:off x="1796627" y="4656515"/>
            <a:ext cx="3120813" cy="2403090"/>
          </a:xfrm>
          <a:prstGeom prst="rect">
            <a:avLst/>
          </a:prstGeom>
        </p:spPr>
      </p:pic>
      <p:pic>
        <p:nvPicPr>
          <p:cNvPr id="4" name="Picture 3"/>
          <p:cNvPicPr>
            <a:picLocks noChangeAspect="1"/>
          </p:cNvPicPr>
          <p:nvPr/>
        </p:nvPicPr>
        <p:blipFill>
          <a:blip r:embed="rId4"/>
          <a:stretch>
            <a:fillRect/>
          </a:stretch>
        </p:blipFill>
        <p:spPr>
          <a:xfrm>
            <a:off x="-1" y="6531429"/>
            <a:ext cx="9144001" cy="348796"/>
          </a:xfrm>
          <a:prstGeom prst="rect">
            <a:avLst/>
          </a:prstGeom>
        </p:spPr>
      </p:pic>
      <p:pic>
        <p:nvPicPr>
          <p:cNvPr id="6" name="Picture 5"/>
          <p:cNvPicPr>
            <a:picLocks noChangeAspect="1"/>
          </p:cNvPicPr>
          <p:nvPr/>
        </p:nvPicPr>
        <p:blipFill>
          <a:blip r:embed="rId4"/>
          <a:stretch>
            <a:fillRect/>
          </a:stretch>
        </p:blipFill>
        <p:spPr>
          <a:xfrm>
            <a:off x="-1" y="299369"/>
            <a:ext cx="9144002" cy="891268"/>
          </a:xfrm>
          <a:prstGeom prst="rect">
            <a:avLst/>
          </a:prstGeom>
        </p:spPr>
      </p:pic>
      <p:sp>
        <p:nvSpPr>
          <p:cNvPr id="7" name="TextBox 6"/>
          <p:cNvSpPr txBox="1"/>
          <p:nvPr/>
        </p:nvSpPr>
        <p:spPr>
          <a:xfrm>
            <a:off x="396848" y="477520"/>
            <a:ext cx="6622019" cy="461665"/>
          </a:xfrm>
          <a:prstGeom prst="rect">
            <a:avLst/>
          </a:prstGeom>
          <a:noFill/>
        </p:spPr>
        <p:txBody>
          <a:bodyPr wrap="square" rtlCol="0">
            <a:spAutoFit/>
          </a:bodyPr>
          <a:lstStyle/>
          <a:p>
            <a:r>
              <a:rPr lang="en-US" sz="2400" b="1" dirty="0" err="1" smtClean="0">
                <a:solidFill>
                  <a:schemeClr val="bg1"/>
                </a:solidFill>
                <a:latin typeface="Eurostile"/>
                <a:cs typeface="Eurostile"/>
              </a:rPr>
              <a:t>AquaPlus</a:t>
            </a:r>
            <a:r>
              <a:rPr lang="en-US" sz="2400" b="1" dirty="0" smtClean="0">
                <a:solidFill>
                  <a:schemeClr val="bg1"/>
                </a:solidFill>
                <a:latin typeface="Eurostile"/>
                <a:cs typeface="Eurostile"/>
              </a:rPr>
              <a:t> Optical DO/EC/Temperature system</a:t>
            </a:r>
            <a:endParaRPr lang="en-US" sz="2400" b="1" dirty="0">
              <a:solidFill>
                <a:schemeClr val="bg1"/>
              </a:solidFill>
              <a:latin typeface="Eurostile"/>
              <a:cs typeface="Eurostile"/>
            </a:endParaRPr>
          </a:p>
        </p:txBody>
      </p:sp>
      <p:sp>
        <p:nvSpPr>
          <p:cNvPr id="8" name="TextBox 7"/>
          <p:cNvSpPr txBox="1"/>
          <p:nvPr/>
        </p:nvSpPr>
        <p:spPr>
          <a:xfrm>
            <a:off x="314960" y="1442720"/>
            <a:ext cx="8595360" cy="1169551"/>
          </a:xfrm>
          <a:prstGeom prst="rect">
            <a:avLst/>
          </a:prstGeom>
          <a:noFill/>
        </p:spPr>
        <p:txBody>
          <a:bodyPr wrap="square" rtlCol="0">
            <a:spAutoFit/>
          </a:bodyPr>
          <a:lstStyle/>
          <a:p>
            <a:r>
              <a:rPr lang="en-US" sz="1600" b="1" dirty="0">
                <a:solidFill>
                  <a:srgbClr val="3D3D69"/>
                </a:solidFill>
                <a:latin typeface="Eurostile"/>
                <a:cs typeface="Eurostile"/>
              </a:rPr>
              <a:t>The </a:t>
            </a:r>
            <a:r>
              <a:rPr lang="en-US" sz="1600" b="1" dirty="0" err="1">
                <a:solidFill>
                  <a:srgbClr val="3D3D69"/>
                </a:solidFill>
                <a:latin typeface="Eurostile"/>
                <a:cs typeface="Eurostile"/>
              </a:rPr>
              <a:t>AquaPlus</a:t>
            </a:r>
            <a:r>
              <a:rPr lang="en-US" sz="1600" b="1" dirty="0">
                <a:solidFill>
                  <a:srgbClr val="3D3D69"/>
                </a:solidFill>
                <a:latin typeface="Eurostile"/>
                <a:cs typeface="Eurostile"/>
              </a:rPr>
              <a:t> is a portable system for measuring </a:t>
            </a:r>
            <a:r>
              <a:rPr lang="en-US" sz="1600" b="1" dirty="0" smtClean="0">
                <a:solidFill>
                  <a:srgbClr val="3D3D69"/>
                </a:solidFill>
                <a:latin typeface="Eurostile"/>
                <a:cs typeface="Eurostile"/>
              </a:rPr>
              <a:t>DO, EC and temperature.</a:t>
            </a:r>
          </a:p>
          <a:p>
            <a:endParaRPr lang="en-US" sz="200" dirty="0" smtClean="0">
              <a:solidFill>
                <a:srgbClr val="000000"/>
              </a:solidFill>
              <a:latin typeface="Eurostile"/>
              <a:cs typeface="Eurostile"/>
            </a:endParaRPr>
          </a:p>
          <a:p>
            <a:endParaRPr lang="en-US" sz="200" dirty="0">
              <a:solidFill>
                <a:srgbClr val="000000"/>
              </a:solidFill>
              <a:latin typeface="Eurostile"/>
              <a:cs typeface="Eurostile"/>
            </a:endParaRPr>
          </a:p>
          <a:p>
            <a:endParaRPr lang="en-US" sz="200" dirty="0" smtClean="0">
              <a:solidFill>
                <a:srgbClr val="000000"/>
              </a:solidFill>
              <a:latin typeface="Eurostile"/>
              <a:cs typeface="Eurostile"/>
            </a:endParaRPr>
          </a:p>
          <a:p>
            <a:r>
              <a:rPr lang="en-US" sz="1600" dirty="0" smtClean="0">
                <a:solidFill>
                  <a:srgbClr val="000000"/>
                </a:solidFill>
                <a:latin typeface="Eurostile"/>
                <a:cs typeface="Eurostile"/>
              </a:rPr>
              <a:t>Its </a:t>
            </a:r>
            <a:r>
              <a:rPr lang="en-US" sz="1600" dirty="0">
                <a:solidFill>
                  <a:srgbClr val="000000"/>
                </a:solidFill>
                <a:latin typeface="Eurostile"/>
                <a:cs typeface="Eurostile"/>
              </a:rPr>
              <a:t>built-in conductivity sensor facilitates salinity </a:t>
            </a:r>
            <a:r>
              <a:rPr lang="en-US" sz="1600" dirty="0" smtClean="0">
                <a:solidFill>
                  <a:srgbClr val="000000"/>
                </a:solidFill>
                <a:latin typeface="Eurostile"/>
                <a:cs typeface="Eurostile"/>
              </a:rPr>
              <a:t>measurement, </a:t>
            </a:r>
            <a:r>
              <a:rPr lang="en-US" sz="1600" dirty="0">
                <a:solidFill>
                  <a:srgbClr val="000000"/>
                </a:solidFill>
                <a:latin typeface="Eurostile"/>
                <a:cs typeface="Eurostile"/>
              </a:rPr>
              <a:t>which in turn allows automatic salinity compensation. The package includes a 3m cable, a GPS </a:t>
            </a:r>
            <a:r>
              <a:rPr lang="en-US" sz="1600" dirty="0" err="1">
                <a:solidFill>
                  <a:srgbClr val="000000"/>
                </a:solidFill>
                <a:latin typeface="Eurostile"/>
                <a:cs typeface="Eurostile"/>
              </a:rPr>
              <a:t>AquaPlus</a:t>
            </a:r>
            <a:r>
              <a:rPr lang="en-US" sz="1600" dirty="0">
                <a:solidFill>
                  <a:srgbClr val="000000"/>
                </a:solidFill>
                <a:latin typeface="Eurostile"/>
                <a:cs typeface="Eurostile"/>
              </a:rPr>
              <a:t> meter, the </a:t>
            </a:r>
            <a:r>
              <a:rPr lang="en-US" sz="1600" dirty="0" err="1" smtClean="0">
                <a:solidFill>
                  <a:srgbClr val="000000"/>
                </a:solidFill>
                <a:latin typeface="Eurostile"/>
                <a:cs typeface="Eurostile"/>
              </a:rPr>
              <a:t>OxiLink</a:t>
            </a:r>
            <a:r>
              <a:rPr lang="en-US" sz="1600" dirty="0" smtClean="0">
                <a:solidFill>
                  <a:srgbClr val="000000"/>
                </a:solidFill>
                <a:latin typeface="Eurostile"/>
                <a:cs typeface="Eurostile"/>
              </a:rPr>
              <a:t> </a:t>
            </a:r>
            <a:r>
              <a:rPr lang="en-US" sz="1600" dirty="0">
                <a:solidFill>
                  <a:srgbClr val="000000"/>
                </a:solidFill>
                <a:latin typeface="Eurostile"/>
                <a:cs typeface="Eurostile"/>
              </a:rPr>
              <a:t>PC application and a hard carry </a:t>
            </a:r>
            <a:r>
              <a:rPr lang="en-US" sz="1600" dirty="0" smtClean="0">
                <a:solidFill>
                  <a:srgbClr val="000000"/>
                </a:solidFill>
                <a:latin typeface="Eurostile"/>
                <a:cs typeface="Eurostile"/>
              </a:rPr>
              <a:t>case</a:t>
            </a:r>
          </a:p>
        </p:txBody>
      </p:sp>
      <p:sp>
        <p:nvSpPr>
          <p:cNvPr id="11" name="TextBox 10"/>
          <p:cNvSpPr txBox="1"/>
          <p:nvPr/>
        </p:nvSpPr>
        <p:spPr>
          <a:xfrm>
            <a:off x="2194560" y="2612271"/>
            <a:ext cx="6553200" cy="1569660"/>
          </a:xfrm>
          <a:prstGeom prst="rect">
            <a:avLst/>
          </a:prstGeom>
          <a:noFill/>
        </p:spPr>
        <p:txBody>
          <a:bodyPr wrap="square" rtlCol="0">
            <a:spAutoFit/>
          </a:bodyPr>
          <a:lstStyle/>
          <a:p>
            <a:pPr algn="ctr"/>
            <a:r>
              <a:rPr lang="en-US" sz="1600" b="1" dirty="0">
                <a:solidFill>
                  <a:srgbClr val="3D3D69"/>
                </a:solidFill>
                <a:latin typeface="Eurostile"/>
                <a:cs typeface="Eurostile"/>
              </a:rPr>
              <a:t>Optical sensors offer significant </a:t>
            </a:r>
            <a:r>
              <a:rPr lang="en-US" sz="1600" b="1" dirty="0" smtClean="0">
                <a:solidFill>
                  <a:srgbClr val="3D3D69"/>
                </a:solidFill>
                <a:latin typeface="Eurostile"/>
                <a:cs typeface="Eurostile"/>
              </a:rPr>
              <a:t>advantages </a:t>
            </a:r>
            <a:r>
              <a:rPr lang="en-US" sz="1600" b="1" dirty="0">
                <a:solidFill>
                  <a:srgbClr val="3D3D69"/>
                </a:solidFill>
                <a:latin typeface="Eurostile"/>
                <a:cs typeface="Eurostile"/>
              </a:rPr>
              <a:t>over </a:t>
            </a:r>
            <a:endParaRPr lang="en-US" sz="1600" b="1" dirty="0" smtClean="0">
              <a:solidFill>
                <a:srgbClr val="3D3D69"/>
              </a:solidFill>
              <a:latin typeface="Eurostile"/>
              <a:cs typeface="Eurostile"/>
            </a:endParaRPr>
          </a:p>
          <a:p>
            <a:pPr algn="ctr"/>
            <a:r>
              <a:rPr lang="en-US" sz="1600" b="1" dirty="0">
                <a:solidFill>
                  <a:srgbClr val="3D3D69"/>
                </a:solidFill>
                <a:latin typeface="Eurostile"/>
                <a:cs typeface="Eurostile"/>
              </a:rPr>
              <a:t>g</a:t>
            </a:r>
            <a:r>
              <a:rPr lang="en-US" sz="1600" b="1" dirty="0" smtClean="0">
                <a:solidFill>
                  <a:srgbClr val="3D3D69"/>
                </a:solidFill>
                <a:latin typeface="Eurostile"/>
                <a:cs typeface="Eurostile"/>
              </a:rPr>
              <a:t>alvanic based </a:t>
            </a:r>
            <a:r>
              <a:rPr lang="en-US" sz="1600" b="1" dirty="0">
                <a:solidFill>
                  <a:srgbClr val="3D3D69"/>
                </a:solidFill>
                <a:latin typeface="Eurostile"/>
                <a:cs typeface="Eurostile"/>
              </a:rPr>
              <a:t>DO sensors</a:t>
            </a:r>
            <a:r>
              <a:rPr lang="en-US" sz="1600" b="1" dirty="0" smtClean="0">
                <a:solidFill>
                  <a:srgbClr val="3D3D69"/>
                </a:solidFill>
                <a:latin typeface="Eurostile"/>
                <a:cs typeface="Eurostile"/>
              </a:rPr>
              <a:t>:</a:t>
            </a:r>
          </a:p>
          <a:p>
            <a:pPr algn="ctr"/>
            <a:endParaRPr lang="en-US" sz="1600" b="1" dirty="0">
              <a:solidFill>
                <a:srgbClr val="3D3D69"/>
              </a:solidFill>
              <a:latin typeface="Eurostile"/>
              <a:cs typeface="Eurostile"/>
            </a:endParaRPr>
          </a:p>
          <a:p>
            <a:pPr algn="ctr"/>
            <a:r>
              <a:rPr lang="en-US" sz="1600" dirty="0">
                <a:latin typeface="Eurostile"/>
                <a:cs typeface="Eurostile"/>
              </a:rPr>
              <a:t>• Oxygen is not consumed by the sensor so no flow of water is </a:t>
            </a:r>
            <a:r>
              <a:rPr lang="en-US" sz="1600" dirty="0" smtClean="0">
                <a:latin typeface="Eurostile"/>
                <a:cs typeface="Eurostile"/>
              </a:rPr>
              <a:t>required</a:t>
            </a:r>
          </a:p>
          <a:p>
            <a:pPr algn="ctr"/>
            <a:r>
              <a:rPr lang="en-US" sz="1600" dirty="0" smtClean="0">
                <a:latin typeface="Eurostile"/>
                <a:cs typeface="Eurostile"/>
              </a:rPr>
              <a:t>• </a:t>
            </a:r>
            <a:r>
              <a:rPr lang="en-US" sz="1600" dirty="0">
                <a:latin typeface="Eurostile"/>
                <a:cs typeface="Eurostile"/>
              </a:rPr>
              <a:t>Sensor holds calibration well and requires little maintenance</a:t>
            </a:r>
          </a:p>
          <a:p>
            <a:pPr algn="ctr"/>
            <a:r>
              <a:rPr lang="en-US" sz="1600" dirty="0">
                <a:latin typeface="Eurostile"/>
                <a:cs typeface="Eurostile"/>
              </a:rPr>
              <a:t>• Low maintenance cost with caps lasting over 2 years</a:t>
            </a:r>
          </a:p>
        </p:txBody>
      </p:sp>
      <p:pic>
        <p:nvPicPr>
          <p:cNvPr id="13" name="Picture 12" descr="Screen Shot 2014-05-09 at 15.01.1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8358" y="4563451"/>
            <a:ext cx="3819629" cy="1750531"/>
          </a:xfrm>
          <a:prstGeom prst="rect">
            <a:avLst/>
          </a:prstGeom>
        </p:spPr>
      </p:pic>
      <p:sp>
        <p:nvSpPr>
          <p:cNvPr id="14" name="TextBox 13"/>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33591877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sp>
        <p:nvSpPr>
          <p:cNvPr id="9" name="TextBox 8"/>
          <p:cNvSpPr txBox="1"/>
          <p:nvPr/>
        </p:nvSpPr>
        <p:spPr>
          <a:xfrm>
            <a:off x="3982720" y="461665"/>
            <a:ext cx="4988559" cy="461665"/>
          </a:xfrm>
          <a:prstGeom prst="rect">
            <a:avLst/>
          </a:prstGeom>
          <a:noFill/>
        </p:spPr>
        <p:txBody>
          <a:bodyPr wrap="square" rtlCol="0">
            <a:spAutoFit/>
          </a:bodyPr>
          <a:lstStyle/>
          <a:p>
            <a:pPr algn="ctr"/>
            <a:r>
              <a:rPr lang="en-US" sz="2400" b="1" dirty="0" smtClean="0">
                <a:solidFill>
                  <a:srgbClr val="4C4C8B"/>
                </a:solidFill>
                <a:latin typeface="Eurostile"/>
                <a:cs typeface="Eurostile"/>
              </a:rPr>
              <a:t>2015 LeveLine Range</a:t>
            </a:r>
            <a:endParaRPr lang="en-US" sz="2400" b="1" dirty="0">
              <a:solidFill>
                <a:srgbClr val="4C4C8B"/>
              </a:solidFill>
              <a:latin typeface="Eurostile"/>
              <a:cs typeface="Eurostile"/>
            </a:endParaRPr>
          </a:p>
        </p:txBody>
      </p:sp>
      <p:pic>
        <p:nvPicPr>
          <p:cNvPr id="11" name="Picture 10" descr="L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92866"/>
            <a:ext cx="9346473" cy="2692401"/>
          </a:xfrm>
          <a:prstGeom prst="rect">
            <a:avLst/>
          </a:prstGeom>
        </p:spPr>
      </p:pic>
      <p:sp>
        <p:nvSpPr>
          <p:cNvPr id="4" name="TextBox 3"/>
          <p:cNvSpPr txBox="1"/>
          <p:nvPr/>
        </p:nvSpPr>
        <p:spPr>
          <a:xfrm>
            <a:off x="1" y="5206767"/>
            <a:ext cx="9144000" cy="477054"/>
          </a:xfrm>
          <a:prstGeom prst="rect">
            <a:avLst/>
          </a:prstGeom>
          <a:noFill/>
        </p:spPr>
        <p:txBody>
          <a:bodyPr wrap="square" rtlCol="0">
            <a:spAutoFit/>
          </a:bodyPr>
          <a:lstStyle/>
          <a:p>
            <a:pPr algn="ctr"/>
            <a:r>
              <a:rPr lang="en-US" sz="2500" b="1" dirty="0" smtClean="0">
                <a:solidFill>
                  <a:srgbClr val="3D3D69"/>
                </a:solidFill>
                <a:latin typeface="Eurostile"/>
                <a:cs typeface="Eurostile"/>
              </a:rPr>
              <a:t>Water Level and Temperature </a:t>
            </a:r>
            <a:r>
              <a:rPr lang="en-US" sz="2500" b="1" dirty="0">
                <a:solidFill>
                  <a:srgbClr val="3D3D69"/>
                </a:solidFill>
                <a:latin typeface="Eurostile"/>
                <a:cs typeface="Eurostile"/>
              </a:rPr>
              <a:t>L</a:t>
            </a:r>
            <a:r>
              <a:rPr lang="en-US" sz="2500" b="1" dirty="0" smtClean="0">
                <a:solidFill>
                  <a:srgbClr val="3D3D69"/>
                </a:solidFill>
                <a:latin typeface="Eurostile"/>
                <a:cs typeface="Eurostile"/>
              </a:rPr>
              <a:t>oggers</a:t>
            </a:r>
            <a:endParaRPr lang="en-US" sz="2500" b="1" dirty="0">
              <a:solidFill>
                <a:srgbClr val="3D3D69"/>
              </a:solidFill>
              <a:latin typeface="Eurostile"/>
              <a:cs typeface="Eurostile"/>
            </a:endParaRPr>
          </a:p>
        </p:txBody>
      </p:sp>
      <p:sp>
        <p:nvSpPr>
          <p:cNvPr id="10" name="TextBox 9"/>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pic>
        <p:nvPicPr>
          <p:cNvPr id="12" name="Picture 11" descr="Aquaread Logo 2014 Pur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10" y="339944"/>
            <a:ext cx="3528275" cy="811523"/>
          </a:xfrm>
          <a:prstGeom prst="rect">
            <a:avLst/>
          </a:prstGeom>
        </p:spPr>
      </p:pic>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4" name="Picture 3"/>
          <p:cNvPicPr>
            <a:picLocks noChangeAspect="1"/>
          </p:cNvPicPr>
          <p:nvPr/>
        </p:nvPicPr>
        <p:blipFill>
          <a:blip r:embed="rId2"/>
          <a:stretch>
            <a:fillRect/>
          </a:stretch>
        </p:blipFill>
        <p:spPr>
          <a:xfrm>
            <a:off x="-1" y="299369"/>
            <a:ext cx="9144002" cy="891268"/>
          </a:xfrm>
          <a:prstGeom prst="rect">
            <a:avLst/>
          </a:prstGeom>
        </p:spPr>
      </p:pic>
      <p:sp>
        <p:nvSpPr>
          <p:cNvPr id="5" name="TextBox 4"/>
          <p:cNvSpPr txBox="1"/>
          <p:nvPr/>
        </p:nvSpPr>
        <p:spPr>
          <a:xfrm>
            <a:off x="396848" y="477520"/>
            <a:ext cx="8503312" cy="461665"/>
          </a:xfrm>
          <a:prstGeom prst="rect">
            <a:avLst/>
          </a:prstGeom>
          <a:noFill/>
        </p:spPr>
        <p:txBody>
          <a:bodyPr wrap="square" rtlCol="0">
            <a:spAutoFit/>
          </a:bodyPr>
          <a:lstStyle/>
          <a:p>
            <a:r>
              <a:rPr lang="en-US" sz="2400" b="1" dirty="0" smtClean="0">
                <a:solidFill>
                  <a:schemeClr val="bg1"/>
                </a:solidFill>
                <a:latin typeface="Eurostile"/>
                <a:cs typeface="Eurostile"/>
              </a:rPr>
              <a:t>The Titanium LeveLine                                 </a:t>
            </a:r>
            <a:r>
              <a:rPr lang="en-US" sz="1400" b="1" dirty="0" smtClean="0">
                <a:solidFill>
                  <a:schemeClr val="bg1"/>
                </a:solidFill>
                <a:latin typeface="Eurostile"/>
                <a:cs typeface="Eurostile"/>
              </a:rPr>
              <a:t>Water Level and Temperature logger</a:t>
            </a:r>
            <a:endParaRPr lang="en-US" sz="1400" b="1" dirty="0">
              <a:solidFill>
                <a:schemeClr val="bg1"/>
              </a:solidFill>
              <a:latin typeface="Eurostile"/>
              <a:cs typeface="Eurostile"/>
            </a:endParaRPr>
          </a:p>
        </p:txBody>
      </p:sp>
      <p:sp>
        <p:nvSpPr>
          <p:cNvPr id="9" name="TextBox 8"/>
          <p:cNvSpPr txBox="1"/>
          <p:nvPr/>
        </p:nvSpPr>
        <p:spPr>
          <a:xfrm>
            <a:off x="243839" y="1422400"/>
            <a:ext cx="8829039" cy="1323439"/>
          </a:xfrm>
          <a:prstGeom prst="rect">
            <a:avLst/>
          </a:prstGeom>
          <a:noFill/>
        </p:spPr>
        <p:txBody>
          <a:bodyPr wrap="square" rtlCol="0">
            <a:spAutoFit/>
          </a:bodyPr>
          <a:lstStyle/>
          <a:p>
            <a:r>
              <a:rPr lang="en-US" sz="1600" b="1" dirty="0" smtClean="0">
                <a:solidFill>
                  <a:srgbClr val="3D3D69"/>
                </a:solidFill>
                <a:latin typeface="Eurostile"/>
                <a:cs typeface="Eurostile"/>
              </a:rPr>
              <a:t>The LeveLine is available with absolute or gauge sensor depending on requirements</a:t>
            </a:r>
          </a:p>
          <a:p>
            <a:endParaRPr lang="en-US" sz="1600" b="1" dirty="0" smtClean="0">
              <a:solidFill>
                <a:srgbClr val="3D3D69"/>
              </a:solidFill>
              <a:latin typeface="Eurostile"/>
              <a:cs typeface="Eurostile"/>
            </a:endParaRPr>
          </a:p>
          <a:p>
            <a:r>
              <a:rPr lang="en-US" sz="1600" dirty="0" smtClean="0">
                <a:solidFill>
                  <a:srgbClr val="000000"/>
                </a:solidFill>
                <a:latin typeface="Eurostile"/>
                <a:cs typeface="Eurostile"/>
              </a:rPr>
              <a:t>It features a huge 500,000 data point memory &amp; has over 5 years battery life (battery is replaceable)</a:t>
            </a:r>
          </a:p>
          <a:p>
            <a:endParaRPr lang="en-US" sz="1600" dirty="0">
              <a:solidFill>
                <a:srgbClr val="000000"/>
              </a:solidFill>
              <a:latin typeface="Eurostile"/>
              <a:cs typeface="Eurostile"/>
            </a:endParaRPr>
          </a:p>
          <a:p>
            <a:r>
              <a:rPr lang="en-US" sz="1600" b="1" dirty="0" smtClean="0">
                <a:solidFill>
                  <a:srgbClr val="3D3D69"/>
                </a:solidFill>
                <a:latin typeface="Eurostile"/>
                <a:cs typeface="Eurostile"/>
              </a:rPr>
              <a:t>SDI-12 or Modbus output as standard for easy connection to any data logger or telemetry device </a:t>
            </a:r>
          </a:p>
        </p:txBody>
      </p:sp>
      <p:pic>
        <p:nvPicPr>
          <p:cNvPr id="6" name="Picture 5" descr="lel line bi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3080512"/>
            <a:ext cx="9144000" cy="3084576"/>
          </a:xfrm>
          <a:prstGeom prst="rect">
            <a:avLst/>
          </a:prstGeom>
        </p:spPr>
      </p:pic>
      <p:sp>
        <p:nvSpPr>
          <p:cNvPr id="8" name="TextBox 7"/>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4" name="Picture 3"/>
          <p:cNvPicPr>
            <a:picLocks noChangeAspect="1"/>
          </p:cNvPicPr>
          <p:nvPr/>
        </p:nvPicPr>
        <p:blipFill>
          <a:blip r:embed="rId2"/>
          <a:stretch>
            <a:fillRect/>
          </a:stretch>
        </p:blipFill>
        <p:spPr>
          <a:xfrm>
            <a:off x="-1" y="299369"/>
            <a:ext cx="9144002" cy="891268"/>
          </a:xfrm>
          <a:prstGeom prst="rect">
            <a:avLst/>
          </a:prstGeom>
        </p:spPr>
      </p:pic>
      <p:sp>
        <p:nvSpPr>
          <p:cNvPr id="5" name="TextBox 4"/>
          <p:cNvSpPr txBox="1"/>
          <p:nvPr/>
        </p:nvSpPr>
        <p:spPr>
          <a:xfrm>
            <a:off x="396848" y="477520"/>
            <a:ext cx="8574431" cy="461665"/>
          </a:xfrm>
          <a:prstGeom prst="rect">
            <a:avLst/>
          </a:prstGeom>
          <a:noFill/>
        </p:spPr>
        <p:txBody>
          <a:bodyPr wrap="square" rtlCol="0">
            <a:spAutoFit/>
          </a:bodyPr>
          <a:lstStyle/>
          <a:p>
            <a:r>
              <a:rPr lang="en-US" sz="2400" b="1" dirty="0" smtClean="0">
                <a:solidFill>
                  <a:schemeClr val="bg1"/>
                </a:solidFill>
                <a:latin typeface="Eurostile"/>
                <a:cs typeface="Eurostile"/>
              </a:rPr>
              <a:t>LeveLine-ECO                                     </a:t>
            </a:r>
            <a:r>
              <a:rPr lang="en-US" sz="1400" b="1" dirty="0" smtClean="0">
                <a:solidFill>
                  <a:schemeClr val="bg1"/>
                </a:solidFill>
                <a:latin typeface="Eurostile"/>
                <a:cs typeface="Eurostile"/>
              </a:rPr>
              <a:t>A cost effective approach with great specification</a:t>
            </a:r>
            <a:r>
              <a:rPr lang="en-US" sz="2400" b="1" dirty="0" smtClean="0">
                <a:solidFill>
                  <a:schemeClr val="bg1"/>
                </a:solidFill>
                <a:latin typeface="Eurostile"/>
                <a:cs typeface="Eurostile"/>
              </a:rPr>
              <a:t> </a:t>
            </a:r>
            <a:endParaRPr lang="en-US" sz="2400" b="1" dirty="0">
              <a:solidFill>
                <a:schemeClr val="bg1"/>
              </a:solidFill>
              <a:latin typeface="Eurostile"/>
              <a:cs typeface="Eurostile"/>
            </a:endParaRPr>
          </a:p>
        </p:txBody>
      </p:sp>
      <p:pic>
        <p:nvPicPr>
          <p:cNvPr id="6" name="Picture 5" descr="ll probe.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844929">
            <a:off x="58784" y="4748199"/>
            <a:ext cx="5477366" cy="2200178"/>
          </a:xfrm>
          <a:prstGeom prst="rect">
            <a:avLst/>
          </a:prstGeom>
        </p:spPr>
      </p:pic>
      <p:sp>
        <p:nvSpPr>
          <p:cNvPr id="7" name="TextBox 6"/>
          <p:cNvSpPr txBox="1"/>
          <p:nvPr/>
        </p:nvSpPr>
        <p:spPr>
          <a:xfrm>
            <a:off x="396848" y="1584960"/>
            <a:ext cx="8524240" cy="2259593"/>
          </a:xfrm>
          <a:prstGeom prst="rect">
            <a:avLst/>
          </a:prstGeom>
          <a:noFill/>
        </p:spPr>
        <p:txBody>
          <a:bodyPr wrap="square" rtlCol="0">
            <a:spAutoFit/>
          </a:bodyPr>
          <a:lstStyle/>
          <a:p>
            <a:r>
              <a:rPr lang="en-US" sz="1600" b="1" dirty="0" smtClean="0">
                <a:solidFill>
                  <a:srgbClr val="3D3D69"/>
                </a:solidFill>
                <a:latin typeface="Eurostile"/>
                <a:cs typeface="Eurostile"/>
              </a:rPr>
              <a:t>LeveLine-ECO features</a:t>
            </a:r>
          </a:p>
          <a:p>
            <a:pPr>
              <a:lnSpc>
                <a:spcPct val="150000"/>
              </a:lnSpc>
            </a:pPr>
            <a:r>
              <a:rPr lang="en-US" sz="1400" dirty="0" smtClean="0">
                <a:latin typeface="Eurostile"/>
                <a:cs typeface="Eurostile"/>
              </a:rPr>
              <a:t>• </a:t>
            </a:r>
            <a:r>
              <a:rPr lang="en-US" sz="1400" b="1" dirty="0">
                <a:solidFill>
                  <a:srgbClr val="3D3D69"/>
                </a:solidFill>
                <a:latin typeface="Eurostile"/>
                <a:cs typeface="Eurostile"/>
              </a:rPr>
              <a:t>Stainless steel body: </a:t>
            </a:r>
            <a:r>
              <a:rPr lang="en-US" sz="1400" dirty="0">
                <a:latin typeface="Eurostile"/>
                <a:cs typeface="Eurostile"/>
              </a:rPr>
              <a:t>ideal for deployment in fresh water </a:t>
            </a:r>
            <a:r>
              <a:rPr lang="en-US" sz="1400" dirty="0" smtClean="0">
                <a:latin typeface="Eurostile"/>
                <a:cs typeface="Eurostile"/>
              </a:rPr>
              <a:t>(</a:t>
            </a:r>
            <a:r>
              <a:rPr lang="en-US" sz="1400" dirty="0">
                <a:latin typeface="Eurostile"/>
                <a:cs typeface="Eurostile"/>
              </a:rPr>
              <a:t>see </a:t>
            </a:r>
            <a:r>
              <a:rPr lang="en-US" sz="1400" dirty="0" smtClean="0">
                <a:latin typeface="Eurostile"/>
                <a:cs typeface="Eurostile"/>
              </a:rPr>
              <a:t>LeveLine </a:t>
            </a:r>
            <a:r>
              <a:rPr lang="en-US" sz="1400" dirty="0">
                <a:latin typeface="Eurostile"/>
                <a:cs typeface="Eurostile"/>
              </a:rPr>
              <a:t>Titanium for marine deployments</a:t>
            </a:r>
            <a:r>
              <a:rPr lang="en-US" sz="1400" dirty="0" smtClean="0">
                <a:latin typeface="Eurostile"/>
                <a:cs typeface="Eurostile"/>
              </a:rPr>
              <a:t>)</a:t>
            </a:r>
          </a:p>
          <a:p>
            <a:pPr>
              <a:lnSpc>
                <a:spcPct val="150000"/>
              </a:lnSpc>
            </a:pPr>
            <a:r>
              <a:rPr lang="en-US" sz="1400" dirty="0" smtClean="0">
                <a:latin typeface="Eurostile"/>
                <a:cs typeface="Eurostile"/>
              </a:rPr>
              <a:t>• </a:t>
            </a:r>
            <a:r>
              <a:rPr lang="en-US" sz="1400" b="1" dirty="0" smtClean="0">
                <a:solidFill>
                  <a:srgbClr val="3D3D69"/>
                </a:solidFill>
                <a:latin typeface="Eurostile"/>
                <a:cs typeface="Eurostile"/>
              </a:rPr>
              <a:t>Available as absolute setup</a:t>
            </a:r>
            <a:r>
              <a:rPr lang="en-US" sz="1400" dirty="0" smtClean="0">
                <a:latin typeface="Eurostile"/>
                <a:cs typeface="Eurostile"/>
              </a:rPr>
              <a:t>: keeps the deployment simple and robust</a:t>
            </a:r>
            <a:endParaRPr lang="en-US" sz="1400" dirty="0">
              <a:latin typeface="Eurostile"/>
              <a:cs typeface="Eurostile"/>
            </a:endParaRPr>
          </a:p>
          <a:p>
            <a:pPr>
              <a:lnSpc>
                <a:spcPct val="150000"/>
              </a:lnSpc>
            </a:pPr>
            <a:r>
              <a:rPr lang="en-US" sz="1400" dirty="0">
                <a:latin typeface="Eurostile"/>
                <a:cs typeface="Eurostile"/>
              </a:rPr>
              <a:t>• </a:t>
            </a:r>
            <a:r>
              <a:rPr lang="en-US" sz="1400" b="1" dirty="0">
                <a:solidFill>
                  <a:srgbClr val="3D3D69"/>
                </a:solidFill>
                <a:latin typeface="Eurostile"/>
                <a:cs typeface="Eurostile"/>
              </a:rPr>
              <a:t>150,000 data point memory:</a:t>
            </a:r>
            <a:r>
              <a:rPr lang="en-US" sz="1400" dirty="0">
                <a:latin typeface="Eurostile"/>
                <a:cs typeface="Eurostile"/>
              </a:rPr>
              <a:t> no need to worry about running out of </a:t>
            </a:r>
            <a:r>
              <a:rPr lang="en-US" sz="1400" dirty="0" smtClean="0">
                <a:latin typeface="Eurostile"/>
                <a:cs typeface="Eurostile"/>
              </a:rPr>
              <a:t>memory</a:t>
            </a:r>
            <a:endParaRPr lang="en-US" sz="1400" dirty="0">
              <a:latin typeface="Eurostile"/>
              <a:cs typeface="Eurostile"/>
            </a:endParaRPr>
          </a:p>
          <a:p>
            <a:pPr>
              <a:lnSpc>
                <a:spcPct val="150000"/>
              </a:lnSpc>
            </a:pPr>
            <a:r>
              <a:rPr lang="en-US" sz="1400" dirty="0">
                <a:latin typeface="Eurostile"/>
                <a:cs typeface="Eurostile"/>
              </a:rPr>
              <a:t>• </a:t>
            </a:r>
            <a:r>
              <a:rPr lang="en-US" sz="1400" b="1" dirty="0">
                <a:solidFill>
                  <a:srgbClr val="3D3D69"/>
                </a:solidFill>
                <a:latin typeface="Eurostile"/>
                <a:cs typeface="Eurostile"/>
              </a:rPr>
              <a:t>Log level </a:t>
            </a:r>
            <a:r>
              <a:rPr lang="en-US" sz="1400" b="1" dirty="0" smtClean="0">
                <a:solidFill>
                  <a:srgbClr val="3D3D69"/>
                </a:solidFill>
                <a:latin typeface="Eurostile"/>
                <a:cs typeface="Eurostile"/>
              </a:rPr>
              <a:t>changes </a:t>
            </a:r>
            <a:r>
              <a:rPr lang="en-US" sz="1400" b="1" dirty="0">
                <a:solidFill>
                  <a:srgbClr val="3D3D69"/>
                </a:solidFill>
                <a:latin typeface="Eurostile"/>
                <a:cs typeface="Eurostile"/>
              </a:rPr>
              <a:t>up to 5 times per second: </a:t>
            </a:r>
            <a:r>
              <a:rPr lang="en-US" sz="1400" dirty="0">
                <a:latin typeface="Eurostile"/>
                <a:cs typeface="Eurostile"/>
              </a:rPr>
              <a:t>high spec feature on an entry-level </a:t>
            </a:r>
            <a:r>
              <a:rPr lang="en-US" sz="1400" dirty="0" smtClean="0">
                <a:latin typeface="Eurostile"/>
                <a:cs typeface="Eurostile"/>
              </a:rPr>
              <a:t>instrument</a:t>
            </a:r>
            <a:endParaRPr lang="en-US" sz="1400" dirty="0">
              <a:latin typeface="Eurostile"/>
              <a:cs typeface="Eurostile"/>
            </a:endParaRPr>
          </a:p>
          <a:p>
            <a:pPr>
              <a:lnSpc>
                <a:spcPct val="150000"/>
              </a:lnSpc>
            </a:pPr>
            <a:r>
              <a:rPr lang="en-US" sz="1400" dirty="0">
                <a:latin typeface="Eurostile"/>
                <a:cs typeface="Eurostile"/>
              </a:rPr>
              <a:t>• </a:t>
            </a:r>
            <a:r>
              <a:rPr lang="en-US" sz="1400" b="1" dirty="0">
                <a:solidFill>
                  <a:srgbClr val="3D3D69"/>
                </a:solidFill>
                <a:latin typeface="Eurostile"/>
                <a:cs typeface="Eurostile"/>
              </a:rPr>
              <a:t>Replaceable battery:</a:t>
            </a:r>
            <a:r>
              <a:rPr lang="en-US" sz="1400" dirty="0">
                <a:latin typeface="Eurostile"/>
                <a:cs typeface="Eurostile"/>
              </a:rPr>
              <a:t> dealer replaceable for extended instrument life and no fear of </a:t>
            </a:r>
            <a:r>
              <a:rPr lang="en-US" sz="1400" dirty="0" smtClean="0">
                <a:latin typeface="Eurostile"/>
                <a:cs typeface="Eurostile"/>
              </a:rPr>
              <a:t>leaks</a:t>
            </a:r>
            <a:endParaRPr lang="en-US" sz="1400" dirty="0">
              <a:latin typeface="Eurostile"/>
              <a:cs typeface="Eurostile"/>
            </a:endParaRPr>
          </a:p>
          <a:p>
            <a:pPr>
              <a:lnSpc>
                <a:spcPct val="150000"/>
              </a:lnSpc>
            </a:pPr>
            <a:r>
              <a:rPr lang="en-US" sz="1400" dirty="0">
                <a:latin typeface="Eurostile"/>
                <a:cs typeface="Eurostile"/>
              </a:rPr>
              <a:t>• </a:t>
            </a:r>
            <a:r>
              <a:rPr lang="en-US" sz="1400" b="1" dirty="0">
                <a:solidFill>
                  <a:srgbClr val="3D3D69"/>
                </a:solidFill>
                <a:latin typeface="Eurostile"/>
                <a:cs typeface="Eurostile"/>
              </a:rPr>
              <a:t>Unbeatable price point: </a:t>
            </a:r>
            <a:r>
              <a:rPr lang="en-US" sz="1400" dirty="0">
                <a:latin typeface="Eurostile"/>
                <a:cs typeface="Eurostile"/>
              </a:rPr>
              <a:t>see how much you can save on this fantastic entry-level </a:t>
            </a:r>
            <a:r>
              <a:rPr lang="en-US" sz="1400" dirty="0" smtClean="0">
                <a:latin typeface="Eurostile"/>
                <a:cs typeface="Eurostile"/>
              </a:rPr>
              <a:t>logger</a:t>
            </a:r>
            <a:endParaRPr lang="en-US" sz="1400" dirty="0">
              <a:latin typeface="Eurostile"/>
              <a:cs typeface="Eurostile"/>
            </a:endParaRPr>
          </a:p>
        </p:txBody>
      </p:sp>
      <p:pic>
        <p:nvPicPr>
          <p:cNvPr id="9" name="Picture 8" descr="Screen Shot 2014-05-15 at 14.04.3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1514" y="4232468"/>
            <a:ext cx="3342639" cy="2298961"/>
          </a:xfrm>
          <a:prstGeom prst="rect">
            <a:avLst/>
          </a:prstGeom>
        </p:spPr>
      </p:pic>
      <p:sp>
        <p:nvSpPr>
          <p:cNvPr id="10" name="TextBox 9"/>
          <p:cNvSpPr txBox="1"/>
          <p:nvPr/>
        </p:nvSpPr>
        <p:spPr>
          <a:xfrm>
            <a:off x="690880" y="4684355"/>
            <a:ext cx="5132234" cy="738664"/>
          </a:xfrm>
          <a:prstGeom prst="rect">
            <a:avLst/>
          </a:prstGeom>
          <a:noFill/>
        </p:spPr>
        <p:txBody>
          <a:bodyPr wrap="square" rtlCol="0">
            <a:spAutoFit/>
          </a:bodyPr>
          <a:lstStyle/>
          <a:p>
            <a:r>
              <a:rPr lang="en-US" sz="1400" b="1" dirty="0" smtClean="0">
                <a:solidFill>
                  <a:srgbClr val="3D3D69"/>
                </a:solidFill>
                <a:latin typeface="Eurostile"/>
                <a:cs typeface="Eurostile"/>
              </a:rPr>
              <a:t>LeveLink PC application </a:t>
            </a:r>
            <a:r>
              <a:rPr lang="en-US" sz="1400" dirty="0" smtClean="0">
                <a:latin typeface="Eurostile"/>
                <a:cs typeface="Eurostile"/>
              </a:rPr>
              <a:t>is available in our PC-KIT</a:t>
            </a:r>
          </a:p>
          <a:p>
            <a:r>
              <a:rPr lang="en-US" sz="1400" dirty="0" smtClean="0">
                <a:latin typeface="Eurostile"/>
                <a:cs typeface="Eurostile"/>
              </a:rPr>
              <a:t>This simple software package allows all kinds of post-compensation as well as various export options such as </a:t>
            </a:r>
            <a:r>
              <a:rPr lang="en-US" sz="1400" dirty="0" err="1" smtClean="0">
                <a:latin typeface="Eurostile"/>
                <a:cs typeface="Eurostile"/>
              </a:rPr>
              <a:t>csv</a:t>
            </a:r>
            <a:r>
              <a:rPr lang="en-US" sz="1400" dirty="0" smtClean="0">
                <a:latin typeface="Eurostile"/>
                <a:cs typeface="Eurostile"/>
              </a:rPr>
              <a:t> or Google Earth files</a:t>
            </a:r>
            <a:endParaRPr lang="en-US" sz="1400" dirty="0">
              <a:latin typeface="Eurostile"/>
              <a:cs typeface="Eurostile"/>
            </a:endParaRPr>
          </a:p>
        </p:txBody>
      </p:sp>
      <p:sp>
        <p:nvSpPr>
          <p:cNvPr id="11" name="TextBox 10"/>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531429"/>
            <a:ext cx="9144001" cy="348796"/>
          </a:xfrm>
          <a:prstGeom prst="rect">
            <a:avLst/>
          </a:prstGeom>
        </p:spPr>
      </p:pic>
      <p:pic>
        <p:nvPicPr>
          <p:cNvPr id="6" name="Picture 5"/>
          <p:cNvPicPr>
            <a:picLocks noChangeAspect="1"/>
          </p:cNvPicPr>
          <p:nvPr/>
        </p:nvPicPr>
        <p:blipFill>
          <a:blip r:embed="rId2"/>
          <a:stretch>
            <a:fillRect/>
          </a:stretch>
        </p:blipFill>
        <p:spPr>
          <a:xfrm>
            <a:off x="-1" y="299369"/>
            <a:ext cx="9144002" cy="891268"/>
          </a:xfrm>
          <a:prstGeom prst="rect">
            <a:avLst/>
          </a:prstGeom>
        </p:spPr>
      </p:pic>
      <p:sp>
        <p:nvSpPr>
          <p:cNvPr id="7" name="TextBox 6"/>
          <p:cNvSpPr txBox="1"/>
          <p:nvPr/>
        </p:nvSpPr>
        <p:spPr>
          <a:xfrm>
            <a:off x="396848" y="477520"/>
            <a:ext cx="8543951" cy="461665"/>
          </a:xfrm>
          <a:prstGeom prst="rect">
            <a:avLst/>
          </a:prstGeom>
          <a:noFill/>
        </p:spPr>
        <p:txBody>
          <a:bodyPr wrap="square" rtlCol="0">
            <a:spAutoFit/>
          </a:bodyPr>
          <a:lstStyle/>
          <a:p>
            <a:r>
              <a:rPr lang="en-US" sz="2400" b="1" dirty="0" smtClean="0">
                <a:solidFill>
                  <a:schemeClr val="bg1"/>
                </a:solidFill>
                <a:latin typeface="Eurostile"/>
                <a:cs typeface="Eurostile"/>
              </a:rPr>
              <a:t>LeveLine Accessories                               </a:t>
            </a:r>
            <a:r>
              <a:rPr lang="en-US" sz="1400" b="1" dirty="0" smtClean="0">
                <a:solidFill>
                  <a:schemeClr val="bg1"/>
                </a:solidFill>
                <a:latin typeface="Eurostile"/>
                <a:cs typeface="Eurostile"/>
              </a:rPr>
              <a:t>Unique benefits of Aquaread Instruments</a:t>
            </a:r>
            <a:endParaRPr lang="en-US" sz="1400" b="1" dirty="0">
              <a:solidFill>
                <a:schemeClr val="bg1"/>
              </a:solidFill>
              <a:latin typeface="Eurostile"/>
              <a:cs typeface="Eurostile"/>
            </a:endParaRPr>
          </a:p>
        </p:txBody>
      </p:sp>
      <p:pic>
        <p:nvPicPr>
          <p:cNvPr id="10" name="Picture 9" descr="QD ke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0" y="477520"/>
            <a:ext cx="3688433" cy="3827095"/>
          </a:xfrm>
          <a:prstGeom prst="rect">
            <a:avLst/>
          </a:prstGeom>
        </p:spPr>
      </p:pic>
      <p:sp>
        <p:nvSpPr>
          <p:cNvPr id="12" name="TextBox 11"/>
          <p:cNvSpPr txBox="1"/>
          <p:nvPr/>
        </p:nvSpPr>
        <p:spPr>
          <a:xfrm>
            <a:off x="2834640" y="1620282"/>
            <a:ext cx="5892797" cy="1474763"/>
          </a:xfrm>
          <a:prstGeom prst="rect">
            <a:avLst/>
          </a:prstGeom>
          <a:noFill/>
        </p:spPr>
        <p:txBody>
          <a:bodyPr wrap="square" rtlCol="0">
            <a:spAutoFit/>
          </a:bodyPr>
          <a:lstStyle/>
          <a:p>
            <a:r>
              <a:rPr lang="en-US" sz="1400" b="1" dirty="0">
                <a:solidFill>
                  <a:srgbClr val="3D3D69"/>
                </a:solidFill>
                <a:latin typeface="Eurostile"/>
                <a:cs typeface="Eurostile"/>
              </a:rPr>
              <a:t>Simply plug the QuickDeploy key into the logger’s connector as the unit is deployed to</a:t>
            </a:r>
            <a:r>
              <a:rPr lang="en-US" sz="1400" b="1" dirty="0" smtClean="0">
                <a:solidFill>
                  <a:srgbClr val="3D3D69"/>
                </a:solidFill>
                <a:latin typeface="Eurostile"/>
                <a:cs typeface="Eurostile"/>
              </a:rPr>
              <a:t>:</a:t>
            </a:r>
            <a:endParaRPr lang="en-US" sz="1400" dirty="0">
              <a:latin typeface="Eurostile"/>
              <a:cs typeface="Eurostile"/>
            </a:endParaRPr>
          </a:p>
          <a:p>
            <a:pPr>
              <a:lnSpc>
                <a:spcPct val="150000"/>
              </a:lnSpc>
            </a:pPr>
            <a:r>
              <a:rPr lang="en-US" sz="1400" dirty="0">
                <a:latin typeface="Eurostile"/>
                <a:cs typeface="Eurostile"/>
              </a:rPr>
              <a:t>• Zero the depth sensor to measure absolute depth from the </a:t>
            </a:r>
            <a:r>
              <a:rPr lang="en-US" sz="1400" dirty="0" smtClean="0">
                <a:latin typeface="Eurostile"/>
                <a:cs typeface="Eurostile"/>
              </a:rPr>
              <a:t>start</a:t>
            </a:r>
            <a:endParaRPr lang="en-US" sz="1400" dirty="0">
              <a:latin typeface="Eurostile"/>
              <a:cs typeface="Eurostile"/>
            </a:endParaRPr>
          </a:p>
          <a:p>
            <a:pPr>
              <a:lnSpc>
                <a:spcPct val="150000"/>
              </a:lnSpc>
            </a:pPr>
            <a:r>
              <a:rPr lang="en-US" sz="1400" dirty="0">
                <a:latin typeface="Eurostile"/>
                <a:cs typeface="Eurostile"/>
              </a:rPr>
              <a:t>• Initiate your pre-programmed logging scheme at the exact instant of </a:t>
            </a:r>
          </a:p>
          <a:p>
            <a:pPr>
              <a:lnSpc>
                <a:spcPct val="150000"/>
              </a:lnSpc>
            </a:pPr>
            <a:r>
              <a:rPr lang="en-US" sz="1400" dirty="0">
                <a:latin typeface="Eurostile"/>
                <a:cs typeface="Eurostile"/>
              </a:rPr>
              <a:t>deployment and check the battery and memory levels are </a:t>
            </a:r>
            <a:r>
              <a:rPr lang="en-US" sz="1400" dirty="0" smtClean="0">
                <a:latin typeface="Eurostile"/>
                <a:cs typeface="Eurostile"/>
              </a:rPr>
              <a:t>OK</a:t>
            </a:r>
            <a:endParaRPr lang="en-US" sz="1400" dirty="0">
              <a:latin typeface="Eurostile"/>
              <a:cs typeface="Eurostile"/>
            </a:endParaRPr>
          </a:p>
        </p:txBody>
      </p:sp>
      <p:grpSp>
        <p:nvGrpSpPr>
          <p:cNvPr id="13" name="Group 12"/>
          <p:cNvGrpSpPr/>
          <p:nvPr/>
        </p:nvGrpSpPr>
        <p:grpSpPr>
          <a:xfrm>
            <a:off x="4216400" y="3410411"/>
            <a:ext cx="4927602" cy="3121017"/>
            <a:chOff x="3921760" y="3223795"/>
            <a:chExt cx="5222242" cy="3307634"/>
          </a:xfrm>
        </p:grpSpPr>
        <p:pic>
          <p:nvPicPr>
            <p:cNvPr id="11" name="Picture 10" descr="Screen Shot 2014-05-15 at 14.11.0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0080" y="3223795"/>
              <a:ext cx="4693922" cy="3307634"/>
            </a:xfrm>
            <a:prstGeom prst="rect">
              <a:avLst/>
            </a:prstGeom>
          </p:spPr>
        </p:pic>
        <p:sp>
          <p:nvSpPr>
            <p:cNvPr id="3" name="Rectangle 2"/>
            <p:cNvSpPr/>
            <p:nvPr/>
          </p:nvSpPr>
          <p:spPr>
            <a:xfrm>
              <a:off x="3921760" y="3515360"/>
              <a:ext cx="2032000" cy="294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2834640" y="1285171"/>
            <a:ext cx="1767232" cy="338554"/>
          </a:xfrm>
          <a:prstGeom prst="rect">
            <a:avLst/>
          </a:prstGeom>
          <a:noFill/>
        </p:spPr>
        <p:txBody>
          <a:bodyPr wrap="square" rtlCol="0">
            <a:spAutoFit/>
          </a:bodyPr>
          <a:lstStyle/>
          <a:p>
            <a:r>
              <a:rPr lang="en-US" sz="1600" b="1" dirty="0" smtClean="0">
                <a:solidFill>
                  <a:srgbClr val="3D3D69"/>
                </a:solidFill>
                <a:latin typeface="Eurostile"/>
                <a:cs typeface="Eurostile"/>
              </a:rPr>
              <a:t>QuickDeploy Key</a:t>
            </a:r>
            <a:endParaRPr lang="en-US" sz="1600" b="1" dirty="0">
              <a:solidFill>
                <a:srgbClr val="3D3D69"/>
              </a:solidFill>
              <a:latin typeface="Eurostile"/>
              <a:cs typeface="Eurostile"/>
            </a:endParaRPr>
          </a:p>
        </p:txBody>
      </p:sp>
      <p:sp>
        <p:nvSpPr>
          <p:cNvPr id="14" name="TextBox 13"/>
          <p:cNvSpPr txBox="1"/>
          <p:nvPr/>
        </p:nvSpPr>
        <p:spPr>
          <a:xfrm>
            <a:off x="152400" y="3838356"/>
            <a:ext cx="4612030" cy="2391681"/>
          </a:xfrm>
          <a:prstGeom prst="rect">
            <a:avLst/>
          </a:prstGeom>
          <a:noFill/>
        </p:spPr>
        <p:txBody>
          <a:bodyPr wrap="square" rtlCol="0">
            <a:spAutoFit/>
          </a:bodyPr>
          <a:lstStyle/>
          <a:p>
            <a:r>
              <a:rPr lang="en-US" sz="1400" b="1" dirty="0" smtClean="0">
                <a:solidFill>
                  <a:srgbClr val="3D3D69"/>
                </a:solidFill>
                <a:latin typeface="Eurostile"/>
                <a:cs typeface="Eurostile"/>
              </a:rPr>
              <a:t>GPS </a:t>
            </a:r>
            <a:r>
              <a:rPr lang="en-US" sz="1400" b="1" dirty="0">
                <a:solidFill>
                  <a:srgbClr val="3D3D69"/>
                </a:solidFill>
                <a:latin typeface="Eurostile"/>
                <a:cs typeface="Eurostile"/>
              </a:rPr>
              <a:t>LeveLine® Meter </a:t>
            </a:r>
            <a:endParaRPr lang="en-US" sz="1400" b="1" dirty="0" smtClean="0">
              <a:solidFill>
                <a:srgbClr val="3D3D69"/>
              </a:solidFill>
              <a:latin typeface="Eurostile"/>
              <a:cs typeface="Eurostile"/>
            </a:endParaRPr>
          </a:p>
          <a:p>
            <a:pPr>
              <a:lnSpc>
                <a:spcPct val="150000"/>
              </a:lnSpc>
            </a:pPr>
            <a:r>
              <a:rPr lang="en-US" sz="1300" dirty="0" smtClean="0">
                <a:latin typeface="Eurostile"/>
                <a:cs typeface="Eurostile"/>
              </a:rPr>
              <a:t>• </a:t>
            </a:r>
            <a:r>
              <a:rPr lang="en-US" sz="1300" dirty="0">
                <a:latin typeface="Eurostile"/>
                <a:cs typeface="Eurostile"/>
              </a:rPr>
              <a:t>Full on-site logger setup, data </a:t>
            </a:r>
            <a:r>
              <a:rPr lang="en-US" sz="1300" dirty="0" smtClean="0">
                <a:latin typeface="Eurostile"/>
                <a:cs typeface="Eurostile"/>
              </a:rPr>
              <a:t>storage </a:t>
            </a:r>
            <a:r>
              <a:rPr lang="en-US" sz="1300" dirty="0">
                <a:latin typeface="Eurostile"/>
                <a:cs typeface="Eurostile"/>
              </a:rPr>
              <a:t>and </a:t>
            </a:r>
            <a:r>
              <a:rPr lang="en-US" sz="1300" dirty="0" smtClean="0">
                <a:latin typeface="Eurostile"/>
                <a:cs typeface="Eurostile"/>
              </a:rPr>
              <a:t>live monitoring</a:t>
            </a:r>
          </a:p>
          <a:p>
            <a:pPr>
              <a:lnSpc>
                <a:spcPct val="150000"/>
              </a:lnSpc>
            </a:pPr>
            <a:r>
              <a:rPr lang="en-US" sz="1300" dirty="0" smtClean="0">
                <a:latin typeface="Eurostile"/>
                <a:cs typeface="Eurostile"/>
              </a:rPr>
              <a:t>• </a:t>
            </a:r>
            <a:r>
              <a:rPr lang="en-US" sz="1300" dirty="0">
                <a:latin typeface="Eurostile"/>
                <a:cs typeface="Eurostile"/>
              </a:rPr>
              <a:t>Embed the GPS coordinates in the </a:t>
            </a:r>
            <a:r>
              <a:rPr lang="en-US" sz="1300" dirty="0" err="1">
                <a:latin typeface="Eurostile"/>
                <a:cs typeface="Eurostile"/>
              </a:rPr>
              <a:t>LeveLine’s</a:t>
            </a:r>
            <a:r>
              <a:rPr lang="en-US" sz="1300" dirty="0">
                <a:latin typeface="Eurostile"/>
                <a:cs typeface="Eurostile"/>
              </a:rPr>
              <a:t> memory as it is deployed, so that it appears as part of the dataset upon </a:t>
            </a:r>
            <a:r>
              <a:rPr lang="en-US" sz="1300" dirty="0" smtClean="0">
                <a:latin typeface="Eurostile"/>
                <a:cs typeface="Eurostile"/>
              </a:rPr>
              <a:t>retrieval </a:t>
            </a:r>
            <a:endParaRPr lang="en-US" sz="1300" dirty="0">
              <a:latin typeface="Eurostile"/>
              <a:cs typeface="Eurostile"/>
            </a:endParaRPr>
          </a:p>
          <a:p>
            <a:pPr>
              <a:lnSpc>
                <a:spcPct val="150000"/>
              </a:lnSpc>
            </a:pPr>
            <a:r>
              <a:rPr lang="en-US" sz="1300" dirty="0">
                <a:latin typeface="Eurostile"/>
                <a:cs typeface="Eurostile"/>
              </a:rPr>
              <a:t>• Measure barometric air pressure and add a salinity value for auto </a:t>
            </a:r>
            <a:r>
              <a:rPr lang="en-US" sz="1300" dirty="0" smtClean="0">
                <a:latin typeface="Eurostile"/>
                <a:cs typeface="Eurostile"/>
              </a:rPr>
              <a:t>compensation</a:t>
            </a:r>
            <a:endParaRPr lang="en-US" sz="1300" dirty="0">
              <a:latin typeface="Eurostile"/>
              <a:cs typeface="Eurostile"/>
            </a:endParaRPr>
          </a:p>
          <a:p>
            <a:pPr>
              <a:lnSpc>
                <a:spcPct val="150000"/>
              </a:lnSpc>
            </a:pPr>
            <a:r>
              <a:rPr lang="en-US" sz="1300" dirty="0">
                <a:latin typeface="Eurostile"/>
                <a:cs typeface="Eurostile"/>
              </a:rPr>
              <a:t>• Download data from multiple loggers using the LeveLine </a:t>
            </a:r>
            <a:r>
              <a:rPr lang="en-US" sz="1300" dirty="0" smtClean="0">
                <a:latin typeface="Eurostile"/>
                <a:cs typeface="Eurostile"/>
              </a:rPr>
              <a:t>Meter’s extended memory</a:t>
            </a:r>
            <a:endParaRPr lang="en-US" sz="1300" dirty="0">
              <a:latin typeface="Eurostile"/>
              <a:cs typeface="Eurostile"/>
            </a:endParaRPr>
          </a:p>
        </p:txBody>
      </p:sp>
      <p:sp>
        <p:nvSpPr>
          <p:cNvPr id="15" name="TextBox 14"/>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34578238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6531429"/>
            <a:ext cx="9144001" cy="348796"/>
          </a:xfrm>
          <a:prstGeom prst="rect">
            <a:avLst/>
          </a:prstGeom>
        </p:spPr>
      </p:pic>
      <p:pic>
        <p:nvPicPr>
          <p:cNvPr id="5" name="Picture 4"/>
          <p:cNvPicPr>
            <a:picLocks noChangeAspect="1"/>
          </p:cNvPicPr>
          <p:nvPr/>
        </p:nvPicPr>
        <p:blipFill>
          <a:blip r:embed="rId2"/>
          <a:stretch>
            <a:fillRect/>
          </a:stretch>
        </p:blipFill>
        <p:spPr>
          <a:xfrm>
            <a:off x="-1" y="299369"/>
            <a:ext cx="9144002" cy="891268"/>
          </a:xfrm>
          <a:prstGeom prst="rect">
            <a:avLst/>
          </a:prstGeom>
        </p:spPr>
      </p:pic>
      <p:sp>
        <p:nvSpPr>
          <p:cNvPr id="6" name="TextBox 5"/>
          <p:cNvSpPr txBox="1"/>
          <p:nvPr/>
        </p:nvSpPr>
        <p:spPr>
          <a:xfrm>
            <a:off x="396848" y="477520"/>
            <a:ext cx="8503312" cy="461665"/>
          </a:xfrm>
          <a:prstGeom prst="rect">
            <a:avLst/>
          </a:prstGeom>
          <a:noFill/>
        </p:spPr>
        <p:txBody>
          <a:bodyPr wrap="square" rtlCol="0">
            <a:spAutoFit/>
          </a:bodyPr>
          <a:lstStyle/>
          <a:p>
            <a:r>
              <a:rPr lang="en-US" sz="2400" b="1" dirty="0" smtClean="0">
                <a:solidFill>
                  <a:schemeClr val="bg1"/>
                </a:solidFill>
                <a:latin typeface="Eurostile"/>
                <a:cs typeface="Eurostile"/>
              </a:rPr>
              <a:t>Deployment Options                                 </a:t>
            </a:r>
            <a:r>
              <a:rPr lang="en-US" sz="1400" b="1" dirty="0" smtClean="0">
                <a:solidFill>
                  <a:schemeClr val="bg1"/>
                </a:solidFill>
                <a:latin typeface="Eurostile"/>
                <a:cs typeface="Eurostile"/>
              </a:rPr>
              <a:t>Absolute </a:t>
            </a:r>
            <a:r>
              <a:rPr lang="en-US" sz="1400" b="1" dirty="0" err="1" smtClean="0">
                <a:solidFill>
                  <a:schemeClr val="bg1"/>
                </a:solidFill>
                <a:latin typeface="Eurostile"/>
                <a:cs typeface="Eurostile"/>
              </a:rPr>
              <a:t>vs</a:t>
            </a:r>
            <a:r>
              <a:rPr lang="en-US" sz="1400" b="1" dirty="0" smtClean="0">
                <a:solidFill>
                  <a:schemeClr val="bg1"/>
                </a:solidFill>
                <a:latin typeface="Eurostile"/>
                <a:cs typeface="Eurostile"/>
              </a:rPr>
              <a:t> Gauge and telemetry options</a:t>
            </a:r>
            <a:endParaRPr lang="en-US" sz="1400" b="1" dirty="0">
              <a:solidFill>
                <a:schemeClr val="bg1"/>
              </a:solidFill>
              <a:latin typeface="Eurostile"/>
              <a:cs typeface="Eurostile"/>
            </a:endParaRPr>
          </a:p>
        </p:txBody>
      </p:sp>
      <p:pic>
        <p:nvPicPr>
          <p:cNvPr id="12" name="Picture 11" descr="Screen Shot 2014-05-15 at 13.51.3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848" y="1548028"/>
            <a:ext cx="8442960" cy="3426713"/>
          </a:xfrm>
          <a:prstGeom prst="rect">
            <a:avLst/>
          </a:prstGeom>
        </p:spPr>
      </p:pic>
      <p:sp>
        <p:nvSpPr>
          <p:cNvPr id="13" name="TextBox 12"/>
          <p:cNvSpPr txBox="1"/>
          <p:nvPr/>
        </p:nvSpPr>
        <p:spPr>
          <a:xfrm>
            <a:off x="650240" y="5049520"/>
            <a:ext cx="1818640" cy="1200329"/>
          </a:xfrm>
          <a:prstGeom prst="rect">
            <a:avLst/>
          </a:prstGeom>
          <a:noFill/>
        </p:spPr>
        <p:txBody>
          <a:bodyPr wrap="square" rtlCol="0">
            <a:spAutoFit/>
          </a:bodyPr>
          <a:lstStyle/>
          <a:p>
            <a:pPr algn="ctr"/>
            <a:r>
              <a:rPr lang="en-US" sz="1200" dirty="0" smtClean="0"/>
              <a:t>Using the LeveLine logger under the water’s surface and using the </a:t>
            </a:r>
            <a:r>
              <a:rPr lang="en-US" sz="1200" dirty="0" err="1" smtClean="0"/>
              <a:t>Baro</a:t>
            </a:r>
            <a:r>
              <a:rPr lang="en-US" sz="1200" dirty="0" smtClean="0"/>
              <a:t>-logger to record changes to air pressure, for post-compensation</a:t>
            </a:r>
            <a:endParaRPr lang="en-US" sz="1200" dirty="0"/>
          </a:p>
        </p:txBody>
      </p:sp>
      <p:sp>
        <p:nvSpPr>
          <p:cNvPr id="14" name="TextBox 13"/>
          <p:cNvSpPr txBox="1"/>
          <p:nvPr/>
        </p:nvSpPr>
        <p:spPr>
          <a:xfrm>
            <a:off x="2722880" y="5049520"/>
            <a:ext cx="1818640" cy="1384995"/>
          </a:xfrm>
          <a:prstGeom prst="rect">
            <a:avLst/>
          </a:prstGeom>
          <a:noFill/>
        </p:spPr>
        <p:txBody>
          <a:bodyPr wrap="square" rtlCol="0">
            <a:spAutoFit/>
          </a:bodyPr>
          <a:lstStyle/>
          <a:p>
            <a:pPr algn="ctr"/>
            <a:r>
              <a:rPr lang="en-US" sz="1200" dirty="0" smtClean="0"/>
              <a:t>LeveLine logger uses a vented cable for continuous barometric compensation, no post-compensation required, Ideal for telemetry installations</a:t>
            </a:r>
            <a:endParaRPr lang="en-US" sz="1200" dirty="0"/>
          </a:p>
        </p:txBody>
      </p:sp>
      <p:sp>
        <p:nvSpPr>
          <p:cNvPr id="15" name="TextBox 14"/>
          <p:cNvSpPr txBox="1"/>
          <p:nvPr/>
        </p:nvSpPr>
        <p:spPr>
          <a:xfrm>
            <a:off x="4775200" y="5049520"/>
            <a:ext cx="1818640" cy="1200329"/>
          </a:xfrm>
          <a:prstGeom prst="rect">
            <a:avLst/>
          </a:prstGeom>
          <a:noFill/>
        </p:spPr>
        <p:txBody>
          <a:bodyPr wrap="square" rtlCol="0">
            <a:spAutoFit/>
          </a:bodyPr>
          <a:lstStyle/>
          <a:p>
            <a:pPr algn="ctr"/>
            <a:r>
              <a:rPr lang="en-US" sz="1200" dirty="0" smtClean="0"/>
              <a:t>LeveLine logger with cable connected directly to our discreet telemetry system. View data on a PC and set up auto emails during alarm events</a:t>
            </a:r>
            <a:endParaRPr lang="en-US" sz="1200" dirty="0"/>
          </a:p>
        </p:txBody>
      </p:sp>
      <p:sp>
        <p:nvSpPr>
          <p:cNvPr id="16" name="TextBox 15"/>
          <p:cNvSpPr txBox="1"/>
          <p:nvPr/>
        </p:nvSpPr>
        <p:spPr>
          <a:xfrm>
            <a:off x="6847840" y="5049520"/>
            <a:ext cx="1818640" cy="1200329"/>
          </a:xfrm>
          <a:prstGeom prst="rect">
            <a:avLst/>
          </a:prstGeom>
          <a:noFill/>
        </p:spPr>
        <p:txBody>
          <a:bodyPr wrap="square" rtlCol="0">
            <a:spAutoFit/>
          </a:bodyPr>
          <a:lstStyle/>
          <a:p>
            <a:pPr algn="ctr"/>
            <a:r>
              <a:rPr lang="en-US" sz="1200" dirty="0" smtClean="0"/>
              <a:t>Read the changes in level in real time when using the GPS LeveLine meter, or use LeveLink software to view data in real time on your laptop</a:t>
            </a:r>
            <a:endParaRPr lang="en-US" sz="1200" dirty="0"/>
          </a:p>
        </p:txBody>
      </p:sp>
      <p:sp>
        <p:nvSpPr>
          <p:cNvPr id="11" name="TextBox 10"/>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17018175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531429"/>
            <a:ext cx="9144001" cy="348796"/>
          </a:xfrm>
          <a:prstGeom prst="rect">
            <a:avLst/>
          </a:prstGeom>
        </p:spPr>
      </p:pic>
      <p:pic>
        <p:nvPicPr>
          <p:cNvPr id="5" name="Picture 4"/>
          <p:cNvPicPr>
            <a:picLocks noChangeAspect="1"/>
          </p:cNvPicPr>
          <p:nvPr/>
        </p:nvPicPr>
        <p:blipFill>
          <a:blip r:embed="rId2"/>
          <a:stretch>
            <a:fillRect/>
          </a:stretch>
        </p:blipFill>
        <p:spPr>
          <a:xfrm>
            <a:off x="-1" y="299369"/>
            <a:ext cx="9144002" cy="891268"/>
          </a:xfrm>
          <a:prstGeom prst="rect">
            <a:avLst/>
          </a:prstGeom>
        </p:spPr>
      </p:pic>
      <p:sp>
        <p:nvSpPr>
          <p:cNvPr id="6" name="TextBox 5"/>
          <p:cNvSpPr txBox="1"/>
          <p:nvPr/>
        </p:nvSpPr>
        <p:spPr>
          <a:xfrm>
            <a:off x="396848" y="477520"/>
            <a:ext cx="8503312" cy="461665"/>
          </a:xfrm>
          <a:prstGeom prst="rect">
            <a:avLst/>
          </a:prstGeom>
          <a:noFill/>
        </p:spPr>
        <p:txBody>
          <a:bodyPr wrap="square" rtlCol="0">
            <a:spAutoFit/>
          </a:bodyPr>
          <a:lstStyle/>
          <a:p>
            <a:r>
              <a:rPr lang="en-US" sz="2400" b="1" dirty="0" smtClean="0">
                <a:solidFill>
                  <a:schemeClr val="bg1"/>
                </a:solidFill>
                <a:latin typeface="Eurostile"/>
                <a:cs typeface="Eurostile"/>
              </a:rPr>
              <a:t>LeveLine-EWS                                                                </a:t>
            </a:r>
            <a:r>
              <a:rPr lang="en-US" sz="1400" b="1" dirty="0" smtClean="0">
                <a:solidFill>
                  <a:schemeClr val="bg1"/>
                </a:solidFill>
                <a:latin typeface="Eurostile"/>
                <a:cs typeface="Eurostile"/>
              </a:rPr>
              <a:t>flood alert system</a:t>
            </a:r>
            <a:endParaRPr lang="en-US" sz="1400" b="1" dirty="0">
              <a:solidFill>
                <a:schemeClr val="bg1"/>
              </a:solidFill>
              <a:latin typeface="Eurostile"/>
              <a:cs typeface="Eurostile"/>
            </a:endParaRPr>
          </a:p>
        </p:txBody>
      </p:sp>
      <p:pic>
        <p:nvPicPr>
          <p:cNvPr id="14" name="Picture 13" descr="Description: Macintosh HD:Users:chrispeacock:Desktop:LL-EWS:FromeLevel.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157" y="3392804"/>
            <a:ext cx="5653723" cy="2957195"/>
          </a:xfrm>
          <a:prstGeom prst="rect">
            <a:avLst/>
          </a:prstGeom>
          <a:noFill/>
          <a:ln>
            <a:noFill/>
          </a:ln>
        </p:spPr>
      </p:pic>
      <p:sp>
        <p:nvSpPr>
          <p:cNvPr id="15" name="TextBox 14"/>
          <p:cNvSpPr txBox="1"/>
          <p:nvPr/>
        </p:nvSpPr>
        <p:spPr>
          <a:xfrm>
            <a:off x="396848" y="1414157"/>
            <a:ext cx="4297680" cy="1846659"/>
          </a:xfrm>
          <a:prstGeom prst="rect">
            <a:avLst/>
          </a:prstGeom>
          <a:noFill/>
        </p:spPr>
        <p:txBody>
          <a:bodyPr wrap="square" rtlCol="0">
            <a:spAutoFit/>
          </a:bodyPr>
          <a:lstStyle/>
          <a:p>
            <a:r>
              <a:rPr lang="en-US" sz="1600" b="1" dirty="0" smtClean="0">
                <a:solidFill>
                  <a:srgbClr val="3D3D69"/>
                </a:solidFill>
                <a:latin typeface="Eurostile"/>
                <a:cs typeface="Eurostile"/>
              </a:rPr>
              <a:t>Flood Warning</a:t>
            </a:r>
          </a:p>
          <a:p>
            <a:endParaRPr lang="en-US" sz="200" dirty="0" smtClean="0">
              <a:solidFill>
                <a:srgbClr val="000000"/>
              </a:solidFill>
              <a:latin typeface="Eurostile"/>
              <a:cs typeface="Eurostile"/>
            </a:endParaRPr>
          </a:p>
          <a:p>
            <a:endParaRPr lang="en-US" sz="200" dirty="0">
              <a:solidFill>
                <a:srgbClr val="000000"/>
              </a:solidFill>
              <a:latin typeface="Eurostile"/>
              <a:cs typeface="Eurostile"/>
            </a:endParaRPr>
          </a:p>
          <a:p>
            <a:endParaRPr lang="en-US" sz="200" dirty="0" smtClean="0">
              <a:solidFill>
                <a:srgbClr val="000000"/>
              </a:solidFill>
              <a:latin typeface="Eurostile"/>
              <a:cs typeface="Eurostile"/>
            </a:endParaRPr>
          </a:p>
          <a:p>
            <a:r>
              <a:rPr lang="en-US" sz="1400" dirty="0" smtClean="0">
                <a:solidFill>
                  <a:srgbClr val="000000"/>
                </a:solidFill>
                <a:latin typeface="Eurostile"/>
                <a:cs typeface="Eurostile"/>
              </a:rPr>
              <a:t>Damage to property caused by flooding is often sudden and always costly.</a:t>
            </a:r>
          </a:p>
          <a:p>
            <a:endParaRPr lang="en-US" sz="200" dirty="0" smtClean="0">
              <a:solidFill>
                <a:srgbClr val="000000"/>
              </a:solidFill>
              <a:latin typeface="Eurostile"/>
              <a:cs typeface="Eurostile"/>
            </a:endParaRPr>
          </a:p>
          <a:p>
            <a:endParaRPr lang="en-US" sz="200" dirty="0">
              <a:solidFill>
                <a:srgbClr val="000000"/>
              </a:solidFill>
              <a:latin typeface="Eurostile"/>
              <a:cs typeface="Eurostile"/>
            </a:endParaRPr>
          </a:p>
          <a:p>
            <a:endParaRPr lang="en-US" sz="200" dirty="0" smtClean="0">
              <a:solidFill>
                <a:srgbClr val="000000"/>
              </a:solidFill>
              <a:latin typeface="Eurostile"/>
              <a:cs typeface="Eurostile"/>
            </a:endParaRPr>
          </a:p>
          <a:p>
            <a:endParaRPr lang="en-US" sz="200" dirty="0">
              <a:solidFill>
                <a:srgbClr val="000000"/>
              </a:solidFill>
              <a:latin typeface="Eurostile"/>
              <a:cs typeface="Eurostile"/>
            </a:endParaRPr>
          </a:p>
          <a:p>
            <a:r>
              <a:rPr lang="en-US" sz="1400" dirty="0" smtClean="0">
                <a:solidFill>
                  <a:srgbClr val="000000"/>
                </a:solidFill>
                <a:latin typeface="Eurostile"/>
                <a:cs typeface="Eurostile"/>
              </a:rPr>
              <a:t> Installing a monitoring device to record water level at flood spots enables people to be alerted of rising water levels, giving them time to move possessions, evacuate areas  and protect their assets.</a:t>
            </a:r>
            <a:endParaRPr lang="en-US" sz="1400" dirty="0">
              <a:solidFill>
                <a:srgbClr val="000000"/>
              </a:solidFill>
              <a:latin typeface="Eurostile"/>
              <a:cs typeface="Eurostile"/>
            </a:endParaRPr>
          </a:p>
        </p:txBody>
      </p:sp>
      <p:sp>
        <p:nvSpPr>
          <p:cNvPr id="16" name="TextBox 15"/>
          <p:cNvSpPr txBox="1"/>
          <p:nvPr/>
        </p:nvSpPr>
        <p:spPr>
          <a:xfrm>
            <a:off x="5770880" y="3392804"/>
            <a:ext cx="3129280" cy="3108544"/>
          </a:xfrm>
          <a:prstGeom prst="rect">
            <a:avLst/>
          </a:prstGeom>
          <a:noFill/>
        </p:spPr>
        <p:txBody>
          <a:bodyPr wrap="square" rtlCol="0">
            <a:spAutoFit/>
          </a:bodyPr>
          <a:lstStyle/>
          <a:p>
            <a:r>
              <a:rPr lang="en-US" sz="1600" b="1" dirty="0" smtClean="0">
                <a:solidFill>
                  <a:srgbClr val="3D3D69"/>
                </a:solidFill>
                <a:latin typeface="Eurostile"/>
                <a:cs typeface="Eurostile"/>
              </a:rPr>
              <a:t>LeveLine-EWS </a:t>
            </a:r>
            <a:r>
              <a:rPr lang="en-US" sz="1600" b="1" dirty="0">
                <a:solidFill>
                  <a:srgbClr val="3D3D69"/>
                </a:solidFill>
                <a:latin typeface="Eurostile"/>
                <a:cs typeface="Eurostile"/>
              </a:rPr>
              <a:t>T</a:t>
            </a:r>
            <a:r>
              <a:rPr lang="en-US" sz="1600" b="1" dirty="0" smtClean="0">
                <a:solidFill>
                  <a:srgbClr val="3D3D69"/>
                </a:solidFill>
                <a:latin typeface="Eurostile"/>
                <a:cs typeface="Eurostile"/>
              </a:rPr>
              <a:t>elemetry System</a:t>
            </a:r>
          </a:p>
          <a:p>
            <a:endParaRPr lang="en-US" sz="200" b="1" dirty="0" smtClean="0">
              <a:solidFill>
                <a:srgbClr val="3D3D69"/>
              </a:solidFill>
              <a:latin typeface="Eurostile"/>
              <a:cs typeface="Eurostile"/>
            </a:endParaRPr>
          </a:p>
          <a:p>
            <a:endParaRPr lang="en-US" sz="200" b="1" dirty="0">
              <a:solidFill>
                <a:srgbClr val="3D3D69"/>
              </a:solidFill>
              <a:latin typeface="Eurostile"/>
              <a:cs typeface="Eurostile"/>
            </a:endParaRPr>
          </a:p>
          <a:p>
            <a:endParaRPr lang="en-US" sz="200" b="1" dirty="0" smtClean="0">
              <a:solidFill>
                <a:srgbClr val="3D3D69"/>
              </a:solidFill>
              <a:latin typeface="Eurostile"/>
              <a:cs typeface="Eurostile"/>
            </a:endParaRPr>
          </a:p>
          <a:p>
            <a:r>
              <a:rPr lang="en-US" sz="1400" dirty="0" smtClean="0">
                <a:solidFill>
                  <a:srgbClr val="000000"/>
                </a:solidFill>
                <a:latin typeface="Eurostile"/>
                <a:cs typeface="Eurostile"/>
              </a:rPr>
              <a:t>The LeveLine-EWS is a </a:t>
            </a:r>
            <a:r>
              <a:rPr lang="en-US" sz="1400" dirty="0" err="1" smtClean="0">
                <a:solidFill>
                  <a:srgbClr val="000000"/>
                </a:solidFill>
                <a:latin typeface="Eurostile"/>
                <a:cs typeface="Eurostile"/>
              </a:rPr>
              <a:t>specialised</a:t>
            </a:r>
            <a:r>
              <a:rPr lang="en-US" sz="1400" dirty="0" smtClean="0">
                <a:solidFill>
                  <a:srgbClr val="000000"/>
                </a:solidFill>
                <a:latin typeface="Eurostile"/>
                <a:cs typeface="Eurostile"/>
              </a:rPr>
              <a:t> water level logger connected to a telemetry device. It constantly records water level, but more importantly it can send out warning alerts via Timeview. </a:t>
            </a:r>
          </a:p>
          <a:p>
            <a:endParaRPr lang="en-US" sz="200" dirty="0" smtClean="0">
              <a:solidFill>
                <a:srgbClr val="000000"/>
              </a:solidFill>
              <a:latin typeface="Eurostile"/>
              <a:cs typeface="Eurostile"/>
            </a:endParaRPr>
          </a:p>
          <a:p>
            <a:endParaRPr lang="en-US" sz="200" dirty="0">
              <a:solidFill>
                <a:srgbClr val="000000"/>
              </a:solidFill>
              <a:latin typeface="Eurostile"/>
              <a:cs typeface="Eurostile"/>
            </a:endParaRPr>
          </a:p>
          <a:p>
            <a:endParaRPr lang="en-US" sz="200" dirty="0" smtClean="0">
              <a:solidFill>
                <a:srgbClr val="000000"/>
              </a:solidFill>
              <a:latin typeface="Eurostile"/>
              <a:cs typeface="Eurostile"/>
            </a:endParaRPr>
          </a:p>
          <a:p>
            <a:r>
              <a:rPr lang="en-US" sz="1400" dirty="0" smtClean="0">
                <a:solidFill>
                  <a:srgbClr val="000000"/>
                </a:solidFill>
                <a:latin typeface="Eurostile"/>
                <a:cs typeface="Eurostile"/>
              </a:rPr>
              <a:t>Both SMS and emails can be sent to key people when alert levels are reached, allowing them to notify the community or to take action. </a:t>
            </a:r>
          </a:p>
          <a:p>
            <a:endParaRPr lang="en-US" sz="1400" dirty="0">
              <a:solidFill>
                <a:srgbClr val="000000"/>
              </a:solidFill>
              <a:latin typeface="Eurostile"/>
              <a:cs typeface="Eurostile"/>
            </a:endParaRPr>
          </a:p>
          <a:p>
            <a:r>
              <a:rPr lang="en-US" sz="1400" smtClean="0">
                <a:solidFill>
                  <a:srgbClr val="000000"/>
                </a:solidFill>
                <a:latin typeface="Eurostile"/>
                <a:cs typeface="Eurostile"/>
              </a:rPr>
              <a:t>Anyone </a:t>
            </a:r>
            <a:r>
              <a:rPr lang="en-US" sz="1400" dirty="0" smtClean="0">
                <a:solidFill>
                  <a:srgbClr val="000000"/>
                </a:solidFill>
                <a:latin typeface="Eurostile"/>
                <a:cs typeface="Eurostile"/>
              </a:rPr>
              <a:t>with login details can view the data, read or write access can be set.</a:t>
            </a:r>
            <a:endParaRPr lang="en-US" sz="1400" dirty="0">
              <a:solidFill>
                <a:srgbClr val="000000"/>
              </a:solidFill>
              <a:latin typeface="Eurostile"/>
              <a:cs typeface="Eurostile"/>
            </a:endParaRPr>
          </a:p>
        </p:txBody>
      </p:sp>
      <p:pic>
        <p:nvPicPr>
          <p:cNvPr id="17" name="Picture 16" descr="floo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4848" y="1608800"/>
            <a:ext cx="4005072" cy="1652016"/>
          </a:xfrm>
          <a:prstGeom prst="rect">
            <a:avLst/>
          </a:prstGeom>
        </p:spPr>
      </p:pic>
      <p:sp>
        <p:nvSpPr>
          <p:cNvPr id="10" name="TextBox 9"/>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10268572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4" name="Picture 3"/>
          <p:cNvPicPr>
            <a:picLocks noChangeAspect="1"/>
          </p:cNvPicPr>
          <p:nvPr/>
        </p:nvPicPr>
        <p:blipFill>
          <a:blip r:embed="rId2"/>
          <a:stretch>
            <a:fillRect/>
          </a:stretch>
        </p:blipFill>
        <p:spPr>
          <a:xfrm>
            <a:off x="-1" y="299369"/>
            <a:ext cx="9144002" cy="891268"/>
          </a:xfrm>
          <a:prstGeom prst="rect">
            <a:avLst/>
          </a:prstGeom>
        </p:spPr>
      </p:pic>
      <p:sp>
        <p:nvSpPr>
          <p:cNvPr id="5" name="TextBox 4"/>
          <p:cNvSpPr txBox="1"/>
          <p:nvPr/>
        </p:nvSpPr>
        <p:spPr>
          <a:xfrm>
            <a:off x="396849" y="477520"/>
            <a:ext cx="8503310" cy="461665"/>
          </a:xfrm>
          <a:prstGeom prst="rect">
            <a:avLst/>
          </a:prstGeom>
          <a:noFill/>
        </p:spPr>
        <p:txBody>
          <a:bodyPr wrap="square" rtlCol="0">
            <a:spAutoFit/>
          </a:bodyPr>
          <a:lstStyle/>
          <a:p>
            <a:r>
              <a:rPr lang="en-US" sz="2400" b="1" dirty="0" smtClean="0">
                <a:solidFill>
                  <a:schemeClr val="bg1"/>
                </a:solidFill>
                <a:latin typeface="Eurostile"/>
                <a:cs typeface="Eurostile"/>
              </a:rPr>
              <a:t>New for 2015…                                                         </a:t>
            </a:r>
            <a:r>
              <a:rPr lang="en-US" sz="1400" b="1" dirty="0" smtClean="0">
                <a:solidFill>
                  <a:schemeClr val="bg1"/>
                </a:solidFill>
                <a:latin typeface="Eurostile"/>
                <a:cs typeface="Eurostile"/>
              </a:rPr>
              <a:t>our latest developments</a:t>
            </a:r>
            <a:endParaRPr lang="en-US" sz="1400" b="1" dirty="0">
              <a:solidFill>
                <a:schemeClr val="bg1"/>
              </a:solidFill>
              <a:latin typeface="Eurostile"/>
              <a:cs typeface="Eurostile"/>
            </a:endParaRPr>
          </a:p>
        </p:txBody>
      </p:sp>
      <p:sp>
        <p:nvSpPr>
          <p:cNvPr id="7" name="TextBox 6"/>
          <p:cNvSpPr txBox="1"/>
          <p:nvPr/>
        </p:nvSpPr>
        <p:spPr>
          <a:xfrm>
            <a:off x="396849" y="1356360"/>
            <a:ext cx="8503310" cy="5201423"/>
          </a:xfrm>
          <a:prstGeom prst="rect">
            <a:avLst/>
          </a:prstGeom>
          <a:noFill/>
        </p:spPr>
        <p:txBody>
          <a:bodyPr wrap="square" rtlCol="0">
            <a:spAutoFit/>
          </a:bodyPr>
          <a:lstStyle/>
          <a:p>
            <a:endParaRPr lang="en-US" sz="1600" b="1" dirty="0">
              <a:solidFill>
                <a:srgbClr val="4C4C8B"/>
              </a:solidFill>
              <a:latin typeface="Eurostile"/>
              <a:cs typeface="Eurostile"/>
            </a:endParaRPr>
          </a:p>
          <a:p>
            <a:r>
              <a:rPr lang="en-US" sz="1600" b="1" dirty="0" smtClean="0">
                <a:solidFill>
                  <a:srgbClr val="4C4C8B"/>
                </a:solidFill>
                <a:latin typeface="Eurostile"/>
                <a:cs typeface="Eurostile"/>
              </a:rPr>
              <a:t>• Changes </a:t>
            </a:r>
            <a:r>
              <a:rPr lang="en-US" sz="1600" b="1" dirty="0">
                <a:solidFill>
                  <a:srgbClr val="4C4C8B"/>
                </a:solidFill>
                <a:latin typeface="Eurostile"/>
                <a:cs typeface="Eurostile"/>
              </a:rPr>
              <a:t>to turbidity </a:t>
            </a:r>
            <a:r>
              <a:rPr lang="en-US" sz="1400" b="1" dirty="0">
                <a:solidFill>
                  <a:srgbClr val="4C4C8B"/>
                </a:solidFill>
                <a:latin typeface="Eurostile"/>
                <a:cs typeface="Eurostile"/>
              </a:rPr>
              <a:t>-</a:t>
            </a:r>
            <a:r>
              <a:rPr lang="en-US" sz="1400" b="1" dirty="0">
                <a:latin typeface="Eurostile"/>
                <a:cs typeface="Eurostile"/>
              </a:rPr>
              <a:t> </a:t>
            </a:r>
            <a:r>
              <a:rPr lang="en-US" sz="1400" dirty="0">
                <a:latin typeface="Eurostile"/>
                <a:cs typeface="Eurostile"/>
              </a:rPr>
              <a:t>You are now able to calibrate turbidity at 20NTU. This makes the readings sub 30NTU far more accurate and repeatable. This is effective now on any new Aquaprobes purchased. We have also redesigned the end cap on the AP-2000 to further reduce light </a:t>
            </a:r>
            <a:r>
              <a:rPr lang="en-US" sz="1400" dirty="0" smtClean="0">
                <a:latin typeface="Eurostile"/>
                <a:cs typeface="Eurostile"/>
              </a:rPr>
              <a:t>effects</a:t>
            </a:r>
            <a:endParaRPr lang="en-US" sz="1400" dirty="0">
              <a:latin typeface="Eurostile"/>
              <a:cs typeface="Eurostile"/>
            </a:endParaRPr>
          </a:p>
          <a:p>
            <a:endParaRPr lang="en-US" sz="1400" dirty="0">
              <a:latin typeface="Eurostile"/>
              <a:cs typeface="Eurostile"/>
            </a:endParaRPr>
          </a:p>
          <a:p>
            <a:r>
              <a:rPr lang="en-US" sz="1600" b="1" dirty="0" smtClean="0">
                <a:solidFill>
                  <a:srgbClr val="4C4C8B"/>
                </a:solidFill>
                <a:latin typeface="Eurostile"/>
                <a:cs typeface="Eurostile"/>
              </a:rPr>
              <a:t>• Changes </a:t>
            </a:r>
            <a:r>
              <a:rPr lang="en-US" sz="1600" b="1" dirty="0">
                <a:solidFill>
                  <a:srgbClr val="4C4C8B"/>
                </a:solidFill>
                <a:latin typeface="Eurostile"/>
                <a:cs typeface="Eurostile"/>
              </a:rPr>
              <a:t>to EC </a:t>
            </a:r>
            <a:r>
              <a:rPr lang="en-US" sz="1400" b="1" dirty="0">
                <a:latin typeface="Eurostile"/>
                <a:cs typeface="Eurostile"/>
              </a:rPr>
              <a:t>-  </a:t>
            </a:r>
            <a:r>
              <a:rPr lang="en-US" sz="1400" dirty="0">
                <a:latin typeface="Eurostile"/>
                <a:cs typeface="Eurostile"/>
              </a:rPr>
              <a:t>We have further improved the accuracy and repeatability of the conductivity readings at both the extreme high and low ends of the scale. The result of these changes mean that you can accurately monitor further from your point of calibration. </a:t>
            </a:r>
          </a:p>
          <a:p>
            <a:endParaRPr lang="en-US" sz="1400" dirty="0">
              <a:solidFill>
                <a:srgbClr val="4C4C8B"/>
              </a:solidFill>
            </a:endParaRPr>
          </a:p>
          <a:p>
            <a:r>
              <a:rPr lang="en-US" sz="1600" b="1" dirty="0" smtClean="0">
                <a:solidFill>
                  <a:srgbClr val="4C4C8B"/>
                </a:solidFill>
                <a:latin typeface="Eurostile"/>
                <a:cs typeface="Eurostile"/>
              </a:rPr>
              <a:t>• Low </a:t>
            </a:r>
            <a:r>
              <a:rPr lang="en-US" sz="1600" b="1" dirty="0">
                <a:solidFill>
                  <a:srgbClr val="4C4C8B"/>
                </a:solidFill>
                <a:latin typeface="Eurostile"/>
                <a:cs typeface="Eurostile"/>
              </a:rPr>
              <a:t>Power Auto Data Logging </a:t>
            </a:r>
            <a:r>
              <a:rPr lang="en-US" sz="1400" b="1" dirty="0">
                <a:latin typeface="Eurostile"/>
                <a:cs typeface="Eurostile"/>
              </a:rPr>
              <a:t>- </a:t>
            </a:r>
            <a:r>
              <a:rPr lang="en-US" sz="1400" dirty="0">
                <a:latin typeface="Eurostile"/>
                <a:cs typeface="Eurostile"/>
              </a:rPr>
              <a:t>The GPS </a:t>
            </a:r>
            <a:r>
              <a:rPr lang="en-US" sz="1400" dirty="0" err="1">
                <a:latin typeface="Eurostile"/>
                <a:cs typeface="Eurostile"/>
              </a:rPr>
              <a:t>Aquameters</a:t>
            </a:r>
            <a:r>
              <a:rPr lang="en-US" sz="1400" dirty="0">
                <a:latin typeface="Eurostile"/>
                <a:cs typeface="Eurostile"/>
              </a:rPr>
              <a:t> now come with a new setting when using auto data logging. The new low power mode will actually shut the meter to sleep between readings meaning you can automatically log data for up to 38 days with one set of batteries!</a:t>
            </a:r>
            <a:endParaRPr lang="en-US" sz="1400" dirty="0" smtClean="0">
              <a:latin typeface="Eurostile"/>
              <a:cs typeface="Eurostile"/>
            </a:endParaRPr>
          </a:p>
          <a:p>
            <a:endParaRPr lang="en-US" sz="1400" dirty="0">
              <a:latin typeface="Eurostile"/>
              <a:cs typeface="Eurostile"/>
            </a:endParaRPr>
          </a:p>
          <a:p>
            <a:endParaRPr lang="en-US" sz="1600" b="1" dirty="0" smtClean="0">
              <a:solidFill>
                <a:srgbClr val="4C4C8B"/>
              </a:solidFill>
              <a:latin typeface="Eurostile"/>
              <a:cs typeface="Eurostile"/>
            </a:endParaRPr>
          </a:p>
          <a:p>
            <a:r>
              <a:rPr lang="en-US" sz="1400" b="1" dirty="0">
                <a:solidFill>
                  <a:srgbClr val="4C4C8B"/>
                </a:solidFill>
                <a:latin typeface="Eurostile"/>
                <a:cs typeface="Eurostile"/>
              </a:rPr>
              <a:t>EWS -</a:t>
            </a:r>
            <a:r>
              <a:rPr lang="en-US" sz="1400" dirty="0">
                <a:solidFill>
                  <a:srgbClr val="4C4C8B"/>
                </a:solidFill>
                <a:latin typeface="Eurostile"/>
                <a:cs typeface="Eurostile"/>
              </a:rPr>
              <a:t> </a:t>
            </a:r>
            <a:r>
              <a:rPr lang="en-US" sz="1400" dirty="0">
                <a:latin typeface="Eurostile"/>
                <a:cs typeface="Eurostile"/>
              </a:rPr>
              <a:t>In the UK flooding is a regular and very costly problem. The </a:t>
            </a:r>
            <a:r>
              <a:rPr lang="en-US" sz="1400" dirty="0" err="1">
                <a:latin typeface="Eurostile"/>
                <a:cs typeface="Eurostile"/>
              </a:rPr>
              <a:t>Leveline</a:t>
            </a:r>
            <a:r>
              <a:rPr lang="en-US" sz="1400" dirty="0">
                <a:latin typeface="Eurostile"/>
                <a:cs typeface="Eurostile"/>
              </a:rPr>
              <a:t>-EWS is designed to provide people and communities with warnings of rising water levels via SMS and Email, giving them a chance to react and protect their assets, even if the flood occurs in the middle of the night.</a:t>
            </a:r>
          </a:p>
          <a:p>
            <a:endParaRPr lang="en-US" sz="1400" dirty="0">
              <a:solidFill>
                <a:srgbClr val="4C4C8B"/>
              </a:solidFill>
              <a:latin typeface="Eurostile"/>
              <a:cs typeface="Eurostile"/>
            </a:endParaRPr>
          </a:p>
          <a:p>
            <a:r>
              <a:rPr lang="en-US" sz="1400" b="1" dirty="0">
                <a:solidFill>
                  <a:srgbClr val="4C4C8B"/>
                </a:solidFill>
                <a:latin typeface="Eurostile"/>
                <a:cs typeface="Eurostile"/>
              </a:rPr>
              <a:t>AquaStation -  </a:t>
            </a:r>
            <a:r>
              <a:rPr lang="en-US" sz="1400" dirty="0">
                <a:solidFill>
                  <a:srgbClr val="000000"/>
                </a:solidFill>
                <a:latin typeface="Eurostile"/>
                <a:cs typeface="Eurostile"/>
              </a:rPr>
              <a:t>The Aquastation is a remote water quality monitoring station with a difference. This self-contained monitoring cabinet features our AP-7000 Aquaprobe with its self cleaning capabilities. This is combined with various pumps and valves to bring in sample water for test and to bring in calibration solutions allowing the AP-7000 to be calibrated remotely. </a:t>
            </a:r>
            <a:endParaRPr lang="en-US" sz="1400" i="1" dirty="0" smtClean="0">
              <a:solidFill>
                <a:srgbClr val="000000"/>
              </a:solidFill>
              <a:latin typeface="Eurostile"/>
              <a:cs typeface="Eurostile"/>
            </a:endParaRPr>
          </a:p>
          <a:p>
            <a:endParaRPr lang="en-US" sz="1400" b="1" dirty="0">
              <a:latin typeface="Eurostile"/>
              <a:cs typeface="Eurostile"/>
            </a:endParaRPr>
          </a:p>
        </p:txBody>
      </p:sp>
      <p:sp>
        <p:nvSpPr>
          <p:cNvPr id="8" name="TextBox 7"/>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
        <p:nvSpPr>
          <p:cNvPr id="3" name="TextBox 2"/>
          <p:cNvSpPr txBox="1"/>
          <p:nvPr/>
        </p:nvSpPr>
        <p:spPr>
          <a:xfrm>
            <a:off x="1" y="1250851"/>
            <a:ext cx="2214880" cy="646331"/>
          </a:xfrm>
          <a:prstGeom prst="rect">
            <a:avLst/>
          </a:prstGeom>
          <a:noFill/>
        </p:spPr>
        <p:txBody>
          <a:bodyPr wrap="square" rtlCol="0">
            <a:spAutoFit/>
          </a:bodyPr>
          <a:lstStyle/>
          <a:p>
            <a:r>
              <a:rPr lang="en-US" b="1" dirty="0">
                <a:solidFill>
                  <a:srgbClr val="4C4C8B"/>
                </a:solidFill>
                <a:latin typeface="Eurostile"/>
                <a:cs typeface="Eurostile"/>
              </a:rPr>
              <a:t>Sensor updates:</a:t>
            </a:r>
          </a:p>
          <a:p>
            <a:endParaRPr lang="en-US" dirty="0"/>
          </a:p>
        </p:txBody>
      </p:sp>
      <p:sp>
        <p:nvSpPr>
          <p:cNvPr id="9" name="TextBox 8"/>
          <p:cNvSpPr txBox="1"/>
          <p:nvPr/>
        </p:nvSpPr>
        <p:spPr>
          <a:xfrm>
            <a:off x="20321" y="4115971"/>
            <a:ext cx="2214880" cy="646331"/>
          </a:xfrm>
          <a:prstGeom prst="rect">
            <a:avLst/>
          </a:prstGeom>
          <a:noFill/>
        </p:spPr>
        <p:txBody>
          <a:bodyPr wrap="square" rtlCol="0">
            <a:spAutoFit/>
          </a:bodyPr>
          <a:lstStyle/>
          <a:p>
            <a:r>
              <a:rPr lang="en-US" b="1" dirty="0" smtClean="0">
                <a:solidFill>
                  <a:srgbClr val="4C4C8B"/>
                </a:solidFill>
                <a:latin typeface="Eurostile"/>
                <a:cs typeface="Eurostile"/>
              </a:rPr>
              <a:t>New Products</a:t>
            </a:r>
            <a:endParaRPr lang="en-US" b="1" dirty="0">
              <a:solidFill>
                <a:srgbClr val="4C4C8B"/>
              </a:solidFill>
              <a:latin typeface="Eurostile"/>
              <a:cs typeface="Eurostile"/>
            </a:endParaRPr>
          </a:p>
          <a:p>
            <a:endParaRPr lang="en-US" dirty="0"/>
          </a:p>
        </p:txBody>
      </p:sp>
    </p:spTree>
    <p:extLst>
      <p:ext uri="{BB962C8B-B14F-4D97-AF65-F5344CB8AC3E}">
        <p14:creationId xmlns:p14="http://schemas.microsoft.com/office/powerpoint/2010/main" val="42630761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4-05-16 at 11.43.46.png">
            <a:hlinkClick r:id="rId2"/>
          </p:cNvPr>
          <p:cNvPicPr>
            <a:picLocks noChangeAspect="1"/>
          </p:cNvPicPr>
          <p:nvPr/>
        </p:nvPicPr>
        <p:blipFill>
          <a:blip r:embed="rId3" cstate="email">
            <a:alphaModFix amt="24000"/>
            <a:extLst>
              <a:ext uri="{28A0092B-C50C-407E-A947-70E740481C1C}">
                <a14:useLocalDpi xmlns:a14="http://schemas.microsoft.com/office/drawing/2010/main"/>
              </a:ext>
            </a:extLst>
          </a:blip>
          <a:stretch>
            <a:fillRect/>
          </a:stretch>
        </p:blipFill>
        <p:spPr>
          <a:xfrm>
            <a:off x="-280520" y="5043805"/>
            <a:ext cx="1944015" cy="1927860"/>
          </a:xfrm>
          <a:prstGeom prst="rect">
            <a:avLst/>
          </a:prstGeom>
        </p:spPr>
      </p:pic>
      <p:pic>
        <p:nvPicPr>
          <p:cNvPr id="17" name="Picture 16" descr="Screen Shot 2014-05-16 at 11.43.50.png">
            <a:hlinkClick r:id="rId4"/>
          </p:cNvPr>
          <p:cNvPicPr>
            <a:picLocks noChangeAspect="1"/>
          </p:cNvPicPr>
          <p:nvPr/>
        </p:nvPicPr>
        <p:blipFill>
          <a:blip r:embed="rId5" cstate="email">
            <a:alphaModFix amt="30000"/>
            <a:extLst>
              <a:ext uri="{28A0092B-C50C-407E-A947-70E740481C1C}">
                <a14:useLocalDpi xmlns:a14="http://schemas.microsoft.com/office/drawing/2010/main"/>
              </a:ext>
            </a:extLst>
          </a:blip>
          <a:stretch>
            <a:fillRect/>
          </a:stretch>
        </p:blipFill>
        <p:spPr>
          <a:xfrm>
            <a:off x="1623464" y="5043805"/>
            <a:ext cx="1944014" cy="2062690"/>
          </a:xfrm>
          <a:prstGeom prst="rect">
            <a:avLst/>
          </a:prstGeom>
        </p:spPr>
      </p:pic>
      <p:pic>
        <p:nvPicPr>
          <p:cNvPr id="18" name="Picture 17" descr="Screen Shot 2014-05-16 at 11.43.54.png">
            <a:hlinkClick r:id="rId6"/>
          </p:cNvPr>
          <p:cNvPicPr>
            <a:picLocks noChangeAspect="1"/>
          </p:cNvPicPr>
          <p:nvPr/>
        </p:nvPicPr>
        <p:blipFill>
          <a:blip r:embed="rId7" cstate="email">
            <a:alphaModFix amt="21000"/>
            <a:extLst>
              <a:ext uri="{28A0092B-C50C-407E-A947-70E740481C1C}">
                <a14:useLocalDpi xmlns:a14="http://schemas.microsoft.com/office/drawing/2010/main"/>
              </a:ext>
            </a:extLst>
          </a:blip>
          <a:stretch>
            <a:fillRect/>
          </a:stretch>
        </p:blipFill>
        <p:spPr>
          <a:xfrm>
            <a:off x="3567478" y="5043805"/>
            <a:ext cx="1936986" cy="2062690"/>
          </a:xfrm>
          <a:prstGeom prst="rect">
            <a:avLst/>
          </a:prstGeom>
        </p:spPr>
      </p:pic>
      <p:pic>
        <p:nvPicPr>
          <p:cNvPr id="19" name="Picture 18" descr="Screen Shot 2014-05-16 at 11.43.58.png">
            <a:hlinkClick r:id="rId8"/>
          </p:cNvPr>
          <p:cNvPicPr>
            <a:picLocks noChangeAspect="1"/>
          </p:cNvPicPr>
          <p:nvPr/>
        </p:nvPicPr>
        <p:blipFill>
          <a:blip r:embed="rId9" cstate="email">
            <a:alphaModFix amt="22000"/>
            <a:extLst>
              <a:ext uri="{28A0092B-C50C-407E-A947-70E740481C1C}">
                <a14:useLocalDpi xmlns:a14="http://schemas.microsoft.com/office/drawing/2010/main"/>
              </a:ext>
            </a:extLst>
          </a:blip>
          <a:stretch>
            <a:fillRect/>
          </a:stretch>
        </p:blipFill>
        <p:spPr>
          <a:xfrm>
            <a:off x="5403392" y="4905311"/>
            <a:ext cx="1996440" cy="2086674"/>
          </a:xfrm>
          <a:prstGeom prst="rect">
            <a:avLst/>
          </a:prstGeom>
        </p:spPr>
      </p:pic>
      <p:pic>
        <p:nvPicPr>
          <p:cNvPr id="20" name="Picture 19" descr="Screen Shot 2014-05-16 at 11.43.46.png">
            <a:hlinkClick r:id="rId2"/>
          </p:cNvPr>
          <p:cNvPicPr>
            <a:picLocks noChangeAspect="1"/>
          </p:cNvPicPr>
          <p:nvPr/>
        </p:nvPicPr>
        <p:blipFill>
          <a:blip r:embed="rId3" cstate="email">
            <a:alphaModFix amt="23000"/>
            <a:extLst>
              <a:ext uri="{28A0092B-C50C-407E-A947-70E740481C1C}">
                <a14:useLocalDpi xmlns:a14="http://schemas.microsoft.com/office/drawing/2010/main"/>
              </a:ext>
            </a:extLst>
          </a:blip>
          <a:stretch>
            <a:fillRect/>
          </a:stretch>
        </p:blipFill>
        <p:spPr>
          <a:xfrm>
            <a:off x="7199986" y="4993005"/>
            <a:ext cx="1944015" cy="1927860"/>
          </a:xfrm>
          <a:prstGeom prst="rect">
            <a:avLst/>
          </a:prstGeom>
        </p:spPr>
      </p:pic>
      <p:pic>
        <p:nvPicPr>
          <p:cNvPr id="21" name="Picture 20" descr="Screen Shot 2014-05-16 at 11.43.50.png">
            <a:hlinkClick r:id="rId4"/>
          </p:cNvPr>
          <p:cNvPicPr>
            <a:picLocks noChangeAspect="1"/>
          </p:cNvPicPr>
          <p:nvPr/>
        </p:nvPicPr>
        <p:blipFill rotWithShape="1">
          <a:blip r:embed="rId10" cstate="email">
            <a:alphaModFix amt="28000"/>
            <a:extLst>
              <a:ext uri="{28A0092B-C50C-407E-A947-70E740481C1C}">
                <a14:useLocalDpi xmlns:a14="http://schemas.microsoft.com/office/drawing/2010/main"/>
              </a:ext>
            </a:extLst>
          </a:blip>
          <a:srcRect/>
          <a:stretch/>
        </p:blipFill>
        <p:spPr>
          <a:xfrm>
            <a:off x="-201982" y="477519"/>
            <a:ext cx="1944014" cy="1752459"/>
          </a:xfrm>
          <a:prstGeom prst="rect">
            <a:avLst/>
          </a:prstGeom>
        </p:spPr>
      </p:pic>
      <p:pic>
        <p:nvPicPr>
          <p:cNvPr id="22" name="Picture 21" descr="Screen Shot 2014-05-16 at 11.43.54.png">
            <a:hlinkClick r:id="rId6"/>
          </p:cNvPr>
          <p:cNvPicPr>
            <a:picLocks noChangeAspect="1"/>
          </p:cNvPicPr>
          <p:nvPr/>
        </p:nvPicPr>
        <p:blipFill rotWithShape="1">
          <a:blip r:embed="rId11" cstate="email">
            <a:alphaModFix amt="31000"/>
            <a:extLst>
              <a:ext uri="{28A0092B-C50C-407E-A947-70E740481C1C}">
                <a14:useLocalDpi xmlns:a14="http://schemas.microsoft.com/office/drawing/2010/main"/>
              </a:ext>
            </a:extLst>
          </a:blip>
          <a:srcRect/>
          <a:stretch/>
        </p:blipFill>
        <p:spPr>
          <a:xfrm>
            <a:off x="1746095" y="477519"/>
            <a:ext cx="1936986" cy="1752460"/>
          </a:xfrm>
          <a:prstGeom prst="rect">
            <a:avLst/>
          </a:prstGeom>
        </p:spPr>
      </p:pic>
      <p:pic>
        <p:nvPicPr>
          <p:cNvPr id="23" name="Picture 22" descr="Screen Shot 2014-05-16 at 11.43.58.png">
            <a:hlinkClick r:id="rId8"/>
          </p:cNvPr>
          <p:cNvPicPr>
            <a:picLocks noChangeAspect="1"/>
          </p:cNvPicPr>
          <p:nvPr/>
        </p:nvPicPr>
        <p:blipFill>
          <a:blip r:embed="rId9" cstate="email">
            <a:alphaModFix amt="22000"/>
            <a:extLst>
              <a:ext uri="{28A0092B-C50C-407E-A947-70E740481C1C}">
                <a14:useLocalDpi xmlns:a14="http://schemas.microsoft.com/office/drawing/2010/main"/>
              </a:ext>
            </a:extLst>
          </a:blip>
          <a:stretch>
            <a:fillRect/>
          </a:stretch>
        </p:blipFill>
        <p:spPr>
          <a:xfrm>
            <a:off x="3683081" y="62024"/>
            <a:ext cx="1996440" cy="2086674"/>
          </a:xfrm>
          <a:prstGeom prst="rect">
            <a:avLst/>
          </a:prstGeom>
        </p:spPr>
      </p:pic>
      <p:pic>
        <p:nvPicPr>
          <p:cNvPr id="24" name="Picture 23" descr="Screen Shot 2014-05-16 at 11.43.46.png">
            <a:hlinkClick r:id="rId2"/>
          </p:cNvPr>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5504464" y="251993"/>
            <a:ext cx="1944015" cy="1927860"/>
          </a:xfrm>
          <a:prstGeom prst="rect">
            <a:avLst/>
          </a:prstGeom>
        </p:spPr>
      </p:pic>
      <p:pic>
        <p:nvPicPr>
          <p:cNvPr id="26" name="Picture 25" descr="Screen Shot 2014-05-16 at 11.43.50.png">
            <a:hlinkClick r:id="rId4"/>
          </p:cNvPr>
          <p:cNvPicPr>
            <a:picLocks noChangeAspect="1"/>
          </p:cNvPicPr>
          <p:nvPr/>
        </p:nvPicPr>
        <p:blipFill>
          <a:blip r:embed="rId5" cstate="email">
            <a:alphaModFix amt="24000"/>
            <a:extLst>
              <a:ext uri="{28A0092B-C50C-407E-A947-70E740481C1C}">
                <a14:useLocalDpi xmlns:a14="http://schemas.microsoft.com/office/drawing/2010/main"/>
              </a:ext>
            </a:extLst>
          </a:blip>
          <a:stretch>
            <a:fillRect/>
          </a:stretch>
        </p:blipFill>
        <p:spPr>
          <a:xfrm>
            <a:off x="7399832" y="170713"/>
            <a:ext cx="1944014" cy="2062690"/>
          </a:xfrm>
          <a:prstGeom prst="rect">
            <a:avLst/>
          </a:prstGeom>
        </p:spPr>
      </p:pic>
      <p:pic>
        <p:nvPicPr>
          <p:cNvPr id="4" name="Picture 3"/>
          <p:cNvPicPr>
            <a:picLocks noChangeAspect="1"/>
          </p:cNvPicPr>
          <p:nvPr/>
        </p:nvPicPr>
        <p:blipFill>
          <a:blip r:embed="rId12"/>
          <a:stretch>
            <a:fillRect/>
          </a:stretch>
        </p:blipFill>
        <p:spPr>
          <a:xfrm>
            <a:off x="-1" y="6531429"/>
            <a:ext cx="9144001" cy="348796"/>
          </a:xfrm>
          <a:prstGeom prst="rect">
            <a:avLst/>
          </a:prstGeom>
        </p:spPr>
      </p:pic>
      <p:pic>
        <p:nvPicPr>
          <p:cNvPr id="5" name="Picture 4"/>
          <p:cNvPicPr>
            <a:picLocks noChangeAspect="1"/>
          </p:cNvPicPr>
          <p:nvPr/>
        </p:nvPicPr>
        <p:blipFill>
          <a:blip r:embed="rId12"/>
          <a:stretch>
            <a:fillRect/>
          </a:stretch>
        </p:blipFill>
        <p:spPr>
          <a:xfrm>
            <a:off x="1" y="251993"/>
            <a:ext cx="9144002" cy="891268"/>
          </a:xfrm>
          <a:prstGeom prst="rect">
            <a:avLst/>
          </a:prstGeom>
        </p:spPr>
      </p:pic>
      <p:sp>
        <p:nvSpPr>
          <p:cNvPr id="6" name="TextBox 5"/>
          <p:cNvSpPr txBox="1"/>
          <p:nvPr/>
        </p:nvSpPr>
        <p:spPr>
          <a:xfrm>
            <a:off x="396848" y="477520"/>
            <a:ext cx="8503312" cy="461665"/>
          </a:xfrm>
          <a:prstGeom prst="rect">
            <a:avLst/>
          </a:prstGeom>
          <a:noFill/>
        </p:spPr>
        <p:txBody>
          <a:bodyPr wrap="square" rtlCol="0">
            <a:spAutoFit/>
          </a:bodyPr>
          <a:lstStyle/>
          <a:p>
            <a:r>
              <a:rPr lang="en-US" sz="2400" b="1" dirty="0" smtClean="0">
                <a:solidFill>
                  <a:schemeClr val="bg1"/>
                </a:solidFill>
                <a:latin typeface="Eurostile"/>
                <a:cs typeface="Eurostile"/>
              </a:rPr>
              <a:t>Aquaread Social Media                                   </a:t>
            </a:r>
            <a:r>
              <a:rPr lang="en-US" sz="1400" b="1" dirty="0" smtClean="0">
                <a:solidFill>
                  <a:schemeClr val="bg1"/>
                </a:solidFill>
                <a:latin typeface="Eurostile"/>
                <a:cs typeface="Eurostile"/>
              </a:rPr>
              <a:t>click to connect and stay in touch</a:t>
            </a:r>
            <a:endParaRPr lang="en-US" sz="1400" b="1" dirty="0">
              <a:solidFill>
                <a:schemeClr val="bg1"/>
              </a:solidFill>
              <a:latin typeface="Eurostile"/>
              <a:cs typeface="Eurostile"/>
            </a:endParaRPr>
          </a:p>
        </p:txBody>
      </p:sp>
      <p:pic>
        <p:nvPicPr>
          <p:cNvPr id="12" name="Picture 11" descr="Screen Shot 2014-05-16 at 11.43.46.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168" y="2572355"/>
            <a:ext cx="1944015" cy="1927860"/>
          </a:xfrm>
          <a:prstGeom prst="rect">
            <a:avLst/>
          </a:prstGeom>
        </p:spPr>
      </p:pic>
      <p:pic>
        <p:nvPicPr>
          <p:cNvPr id="13" name="Picture 12" descr="Screen Shot 2014-05-16 at 11.43.50.png">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289" y="2572355"/>
            <a:ext cx="1944014" cy="2062690"/>
          </a:xfrm>
          <a:prstGeom prst="rect">
            <a:avLst/>
          </a:prstGeom>
        </p:spPr>
      </p:pic>
      <p:pic>
        <p:nvPicPr>
          <p:cNvPr id="14" name="Picture 13" descr="Screen Shot 2014-05-16 at 11.43.54.png">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61934" y="2572355"/>
            <a:ext cx="1936986" cy="2062690"/>
          </a:xfrm>
          <a:prstGeom prst="rect">
            <a:avLst/>
          </a:prstGeom>
        </p:spPr>
      </p:pic>
      <p:pic>
        <p:nvPicPr>
          <p:cNvPr id="15" name="Picture 14" descr="Screen Shot 2014-05-16 at 11.43.58.png">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1800" y="2498021"/>
            <a:ext cx="1996440" cy="2086674"/>
          </a:xfrm>
          <a:prstGeom prst="rect">
            <a:avLst/>
          </a:prstGeom>
        </p:spPr>
      </p:pic>
      <p:sp>
        <p:nvSpPr>
          <p:cNvPr id="25" name="TextBox 24"/>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31486617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531429"/>
            <a:ext cx="9144001" cy="348796"/>
          </a:xfrm>
          <a:prstGeom prst="rect">
            <a:avLst/>
          </a:prstGeom>
        </p:spPr>
      </p:pic>
      <p:pic>
        <p:nvPicPr>
          <p:cNvPr id="6" name="Picture 5"/>
          <p:cNvPicPr>
            <a:picLocks noChangeAspect="1"/>
          </p:cNvPicPr>
          <p:nvPr/>
        </p:nvPicPr>
        <p:blipFill>
          <a:blip r:embed="rId2"/>
          <a:stretch>
            <a:fillRect/>
          </a:stretch>
        </p:blipFill>
        <p:spPr>
          <a:xfrm>
            <a:off x="-1" y="299369"/>
            <a:ext cx="9144002" cy="891268"/>
          </a:xfrm>
          <a:prstGeom prst="rect">
            <a:avLst/>
          </a:prstGeom>
        </p:spPr>
      </p:pic>
      <p:sp>
        <p:nvSpPr>
          <p:cNvPr id="7" name="TextBox 6"/>
          <p:cNvSpPr txBox="1"/>
          <p:nvPr/>
        </p:nvSpPr>
        <p:spPr>
          <a:xfrm>
            <a:off x="396848" y="477520"/>
            <a:ext cx="8503311" cy="461665"/>
          </a:xfrm>
          <a:prstGeom prst="rect">
            <a:avLst/>
          </a:prstGeom>
          <a:noFill/>
        </p:spPr>
        <p:txBody>
          <a:bodyPr wrap="square" rtlCol="0">
            <a:spAutoFit/>
          </a:bodyPr>
          <a:lstStyle/>
          <a:p>
            <a:r>
              <a:rPr lang="en-US" sz="2400" b="1" dirty="0" smtClean="0">
                <a:solidFill>
                  <a:schemeClr val="bg1"/>
                </a:solidFill>
                <a:latin typeface="Eurostile"/>
                <a:cs typeface="Eurostile"/>
              </a:rPr>
              <a:t>Sensor details: CDOM / FDOM…                            </a:t>
            </a:r>
            <a:r>
              <a:rPr lang="en-US" sz="1400" b="1" dirty="0" smtClean="0">
                <a:solidFill>
                  <a:schemeClr val="bg1"/>
                </a:solidFill>
                <a:latin typeface="Eurostile"/>
                <a:cs typeface="Eurostile"/>
              </a:rPr>
              <a:t>Latest sensor explained</a:t>
            </a:r>
            <a:endParaRPr lang="en-US" sz="1400" b="1" dirty="0">
              <a:solidFill>
                <a:schemeClr val="bg1"/>
              </a:solidFill>
              <a:latin typeface="Eurostile"/>
              <a:cs typeface="Eurostile"/>
            </a:endParaRPr>
          </a:p>
        </p:txBody>
      </p:sp>
      <p:sp>
        <p:nvSpPr>
          <p:cNvPr id="8" name="TextBox 7"/>
          <p:cNvSpPr txBox="1"/>
          <p:nvPr/>
        </p:nvSpPr>
        <p:spPr>
          <a:xfrm>
            <a:off x="396849" y="1190637"/>
            <a:ext cx="8503310" cy="1723549"/>
          </a:xfrm>
          <a:prstGeom prst="rect">
            <a:avLst/>
          </a:prstGeom>
          <a:noFill/>
        </p:spPr>
        <p:txBody>
          <a:bodyPr wrap="square" rtlCol="0">
            <a:spAutoFit/>
          </a:bodyPr>
          <a:lstStyle/>
          <a:p>
            <a:r>
              <a:rPr lang="en-US" sz="1600" b="1" dirty="0" smtClean="0">
                <a:solidFill>
                  <a:srgbClr val="3D3D69"/>
                </a:solidFill>
                <a:latin typeface="Eurostile"/>
                <a:cs typeface="Eurostile"/>
              </a:rPr>
              <a:t>CDOM / FDOM</a:t>
            </a:r>
          </a:p>
          <a:p>
            <a:r>
              <a:rPr lang="en-US" sz="1600" i="1" dirty="0" smtClean="0">
                <a:latin typeface="Eurostile"/>
                <a:cs typeface="Eurostile"/>
              </a:rPr>
              <a:t>	CDOM</a:t>
            </a:r>
            <a:r>
              <a:rPr lang="en-US" sz="1600" dirty="0" smtClean="0">
                <a:latin typeface="Eurostile"/>
                <a:cs typeface="Eurostile"/>
              </a:rPr>
              <a:t> </a:t>
            </a:r>
            <a:r>
              <a:rPr lang="en-US" sz="1600" i="1" dirty="0">
                <a:latin typeface="Eurostile"/>
                <a:cs typeface="Eurostile"/>
              </a:rPr>
              <a:t>stands for </a:t>
            </a:r>
            <a:r>
              <a:rPr lang="en-US" sz="1600" i="1" dirty="0" err="1">
                <a:latin typeface="Eurostile"/>
                <a:cs typeface="Eurostile"/>
              </a:rPr>
              <a:t>Coloured</a:t>
            </a:r>
            <a:r>
              <a:rPr lang="en-US" sz="1600" i="1" dirty="0">
                <a:latin typeface="Eurostile"/>
                <a:cs typeface="Eurostile"/>
              </a:rPr>
              <a:t> Dissolved Organic Matter </a:t>
            </a:r>
          </a:p>
          <a:p>
            <a:r>
              <a:rPr lang="en-US" sz="1600" i="1" dirty="0">
                <a:latin typeface="Eurostile"/>
                <a:cs typeface="Eurostile"/>
              </a:rPr>
              <a:t>	FDOM stands for Fluorescent Dissolved Organic Matter </a:t>
            </a:r>
          </a:p>
          <a:p>
            <a:endParaRPr lang="en-US" sz="1600" dirty="0" smtClean="0">
              <a:solidFill>
                <a:srgbClr val="3D3D69"/>
              </a:solidFill>
              <a:latin typeface="Eurostile"/>
              <a:cs typeface="Eurostile"/>
            </a:endParaRPr>
          </a:p>
          <a:p>
            <a:r>
              <a:rPr lang="en-US" sz="1400" dirty="0" smtClean="0">
                <a:latin typeface="Eurostile"/>
                <a:cs typeface="Eurostile"/>
              </a:rPr>
              <a:t>CDOM occurs naturally in aquatic environments and has many different forms. </a:t>
            </a:r>
            <a:r>
              <a:rPr lang="en-US" sz="1400" dirty="0">
                <a:latin typeface="Eurostile"/>
                <a:cs typeface="Eurostile"/>
              </a:rPr>
              <a:t>CDOM absorbs UV light and fluoresces as a result allowing us to measure the relative amount of fluorescent material </a:t>
            </a:r>
            <a:r>
              <a:rPr lang="en-US" sz="1400" dirty="0" smtClean="0">
                <a:latin typeface="Eurostile"/>
                <a:cs typeface="Eurostile"/>
              </a:rPr>
              <a:t>present </a:t>
            </a:r>
            <a:endParaRPr lang="en-US" sz="1400" dirty="0">
              <a:latin typeface="Eurostile"/>
              <a:cs typeface="Eurostile"/>
            </a:endParaRPr>
          </a:p>
          <a:p>
            <a:r>
              <a:rPr lang="en-US" sz="1400" dirty="0" smtClean="0">
                <a:latin typeface="Eurostile"/>
                <a:cs typeface="Eurostile"/>
              </a:rPr>
              <a:t> </a:t>
            </a:r>
          </a:p>
        </p:txBody>
      </p:sp>
      <p:sp>
        <p:nvSpPr>
          <p:cNvPr id="11" name="TextBox 10"/>
          <p:cNvSpPr txBox="1"/>
          <p:nvPr/>
        </p:nvSpPr>
        <p:spPr>
          <a:xfrm>
            <a:off x="4145889" y="5256925"/>
            <a:ext cx="4571998" cy="1169551"/>
          </a:xfrm>
          <a:prstGeom prst="rect">
            <a:avLst/>
          </a:prstGeom>
          <a:noFill/>
        </p:spPr>
        <p:txBody>
          <a:bodyPr wrap="square" rtlCol="0">
            <a:spAutoFit/>
          </a:bodyPr>
          <a:lstStyle/>
          <a:p>
            <a:pPr algn="ctr"/>
            <a:r>
              <a:rPr lang="en-US" sz="1400" dirty="0">
                <a:latin typeface="Eurostile"/>
                <a:cs typeface="Eurostile"/>
              </a:rPr>
              <a:t>Clean non turbid water appears blue because it absorbs </a:t>
            </a:r>
            <a:r>
              <a:rPr lang="en-US" sz="1400" dirty="0" smtClean="0">
                <a:latin typeface="Eurostile"/>
                <a:cs typeface="Eurostile"/>
              </a:rPr>
              <a:t>low wavelength red </a:t>
            </a:r>
            <a:r>
              <a:rPr lang="en-US" sz="1400" dirty="0">
                <a:latin typeface="Eurostile"/>
                <a:cs typeface="Eurostile"/>
              </a:rPr>
              <a:t>light. The </a:t>
            </a:r>
            <a:r>
              <a:rPr lang="en-US" sz="1400" dirty="0" err="1">
                <a:latin typeface="Eurostile"/>
                <a:cs typeface="Eurostile"/>
              </a:rPr>
              <a:t>colour</a:t>
            </a:r>
            <a:r>
              <a:rPr lang="en-US" sz="1400" dirty="0">
                <a:latin typeface="Eurostile"/>
                <a:cs typeface="Eurostile"/>
              </a:rPr>
              <a:t> of water changes from blue to green to green-yellow to brown as the level of CDOM </a:t>
            </a:r>
            <a:r>
              <a:rPr lang="en-US" sz="1400" dirty="0" smtClean="0">
                <a:latin typeface="Eurostile"/>
                <a:cs typeface="Eurostile"/>
              </a:rPr>
              <a:t>increases and its light absorption properties change </a:t>
            </a:r>
          </a:p>
          <a:p>
            <a:pPr algn="ctr"/>
            <a:r>
              <a:rPr lang="en-US" sz="1400" dirty="0" smtClean="0">
                <a:latin typeface="Eurostile"/>
                <a:cs typeface="Eurostile"/>
              </a:rPr>
              <a:t>Here a river estuary high in CDOM meets an ocean </a:t>
            </a:r>
            <a:endParaRPr lang="en-US" dirty="0"/>
          </a:p>
        </p:txBody>
      </p:sp>
      <p:sp>
        <p:nvSpPr>
          <p:cNvPr id="12" name="TextBox 11"/>
          <p:cNvSpPr txBox="1"/>
          <p:nvPr/>
        </p:nvSpPr>
        <p:spPr>
          <a:xfrm>
            <a:off x="396849" y="2783362"/>
            <a:ext cx="3677311" cy="3754874"/>
          </a:xfrm>
          <a:prstGeom prst="rect">
            <a:avLst/>
          </a:prstGeom>
          <a:noFill/>
        </p:spPr>
        <p:txBody>
          <a:bodyPr wrap="square" rtlCol="0">
            <a:spAutoFit/>
          </a:bodyPr>
          <a:lstStyle/>
          <a:p>
            <a:r>
              <a:rPr lang="en-US" sz="1400" dirty="0" smtClean="0">
                <a:latin typeface="Eurostile"/>
                <a:cs typeface="Eurostile"/>
              </a:rPr>
              <a:t>CDOM levels can have a significant effect on the aquatic environment so it is important that we are able to measure their trends </a:t>
            </a:r>
          </a:p>
          <a:p>
            <a:endParaRPr lang="en-US" sz="1400" dirty="0">
              <a:latin typeface="Eurostile"/>
              <a:cs typeface="Eurostile"/>
            </a:endParaRPr>
          </a:p>
          <a:p>
            <a:r>
              <a:rPr lang="en-US" sz="1400" dirty="0" smtClean="0">
                <a:latin typeface="Eurostile"/>
                <a:cs typeface="Eurostile"/>
              </a:rPr>
              <a:t>Because CDOM absorbs UV light, elevated levels can inhibit phytoplankton growth and also limit photosynthesis damaging the food chain and oxygen production in our oceans</a:t>
            </a:r>
          </a:p>
          <a:p>
            <a:endParaRPr lang="en-US" sz="1400" dirty="0">
              <a:latin typeface="Eurostile"/>
              <a:cs typeface="Eurostile"/>
            </a:endParaRPr>
          </a:p>
          <a:p>
            <a:r>
              <a:rPr lang="en-US" sz="1400" dirty="0" smtClean="0">
                <a:latin typeface="Eurostile"/>
                <a:cs typeface="Eurostile"/>
              </a:rPr>
              <a:t>Our CDOM sensor offers a 0 – 20,000µg/L range, with 2 auto ranging scales for high resolution at low levels</a:t>
            </a:r>
          </a:p>
          <a:p>
            <a:endParaRPr lang="en-US" sz="1400" dirty="0">
              <a:latin typeface="Eurostile"/>
              <a:cs typeface="Eurostile"/>
            </a:endParaRPr>
          </a:p>
          <a:p>
            <a:r>
              <a:rPr lang="en-US" sz="1400" dirty="0" smtClean="0">
                <a:latin typeface="Eurostile"/>
                <a:cs typeface="Eurostile"/>
              </a:rPr>
              <a:t>This optical sensor can be used with any Aquaprobe with an optical auxiliary port, though we recommend its use in the AP-7000 designed for long term deployments</a:t>
            </a:r>
            <a:endParaRPr lang="en-US" sz="1400" dirty="0">
              <a:latin typeface="Eurostile"/>
              <a:cs typeface="Eurostile"/>
            </a:endParaRPr>
          </a:p>
        </p:txBody>
      </p:sp>
      <p:pic>
        <p:nvPicPr>
          <p:cNvPr id="2" name="Picture 1" descr="CD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889" y="3030728"/>
            <a:ext cx="4578096" cy="2127504"/>
          </a:xfrm>
          <a:prstGeom prst="rect">
            <a:avLst/>
          </a:prstGeom>
        </p:spPr>
      </p:pic>
      <p:sp>
        <p:nvSpPr>
          <p:cNvPr id="10" name="TextBox 9"/>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423746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5" name="Picture 4"/>
          <p:cNvPicPr>
            <a:picLocks noChangeAspect="1"/>
          </p:cNvPicPr>
          <p:nvPr/>
        </p:nvPicPr>
        <p:blipFill>
          <a:blip r:embed="rId2"/>
          <a:stretch>
            <a:fillRect/>
          </a:stretch>
        </p:blipFill>
        <p:spPr>
          <a:xfrm>
            <a:off x="-1" y="299369"/>
            <a:ext cx="9144002" cy="891268"/>
          </a:xfrm>
          <a:prstGeom prst="rect">
            <a:avLst/>
          </a:prstGeom>
        </p:spPr>
      </p:pic>
      <p:sp>
        <p:nvSpPr>
          <p:cNvPr id="6" name="TextBox 5"/>
          <p:cNvSpPr txBox="1"/>
          <p:nvPr/>
        </p:nvSpPr>
        <p:spPr>
          <a:xfrm>
            <a:off x="396849" y="477520"/>
            <a:ext cx="8408484" cy="461665"/>
          </a:xfrm>
          <a:prstGeom prst="rect">
            <a:avLst/>
          </a:prstGeom>
          <a:noFill/>
        </p:spPr>
        <p:txBody>
          <a:bodyPr wrap="square" rtlCol="0">
            <a:spAutoFit/>
          </a:bodyPr>
          <a:lstStyle/>
          <a:p>
            <a:r>
              <a:rPr lang="en-US" sz="2400" b="1" dirty="0" smtClean="0">
                <a:solidFill>
                  <a:schemeClr val="bg1"/>
                </a:solidFill>
                <a:latin typeface="Eurostile"/>
                <a:cs typeface="Eurostile"/>
              </a:rPr>
              <a:t>The AP-LITE Package                                  </a:t>
            </a:r>
            <a:r>
              <a:rPr lang="en-US" sz="1400" b="1" dirty="0" smtClean="0">
                <a:solidFill>
                  <a:schemeClr val="bg1"/>
                </a:solidFill>
                <a:latin typeface="Eurostile"/>
                <a:cs typeface="Eurostile"/>
              </a:rPr>
              <a:t>Single parameter portable system</a:t>
            </a:r>
            <a:endParaRPr lang="en-US" sz="1400" b="1" dirty="0">
              <a:solidFill>
                <a:schemeClr val="bg1"/>
              </a:solidFill>
              <a:latin typeface="Eurostile"/>
              <a:cs typeface="Eurostile"/>
            </a:endParaRPr>
          </a:p>
        </p:txBody>
      </p:sp>
      <p:pic>
        <p:nvPicPr>
          <p:cNvPr id="10" name="Picture 9" descr="cas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533" y="1041398"/>
            <a:ext cx="3705443" cy="2853267"/>
          </a:xfrm>
          <a:prstGeom prst="rect">
            <a:avLst/>
          </a:prstGeom>
        </p:spPr>
      </p:pic>
      <p:pic>
        <p:nvPicPr>
          <p:cNvPr id="11" name="Picture 10" descr="l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3998" y="1744133"/>
            <a:ext cx="2200020" cy="2687238"/>
          </a:xfrm>
          <a:prstGeom prst="rect">
            <a:avLst/>
          </a:prstGeom>
        </p:spPr>
      </p:pic>
      <p:sp>
        <p:nvSpPr>
          <p:cNvPr id="8" name="TextBox 7"/>
          <p:cNvSpPr txBox="1"/>
          <p:nvPr/>
        </p:nvSpPr>
        <p:spPr>
          <a:xfrm>
            <a:off x="3598333" y="1600198"/>
            <a:ext cx="5325534" cy="2246769"/>
          </a:xfrm>
          <a:prstGeom prst="rect">
            <a:avLst/>
          </a:prstGeom>
          <a:noFill/>
        </p:spPr>
        <p:txBody>
          <a:bodyPr wrap="square" rtlCol="0">
            <a:spAutoFit/>
          </a:bodyPr>
          <a:lstStyle/>
          <a:p>
            <a:pPr algn="ctr"/>
            <a:r>
              <a:rPr lang="en-US" sz="1400" b="1" dirty="0" smtClean="0">
                <a:solidFill>
                  <a:srgbClr val="3D3D69"/>
                </a:solidFill>
                <a:latin typeface="Eurostile"/>
                <a:cs typeface="Eurostile"/>
              </a:rPr>
              <a:t>Single parameter monitoring with the AP-LITE package</a:t>
            </a:r>
            <a:endParaRPr lang="en-US" sz="1400" b="1" dirty="0">
              <a:solidFill>
                <a:srgbClr val="3D3D69"/>
              </a:solidFill>
              <a:latin typeface="Eurostile"/>
              <a:cs typeface="Eurostile"/>
            </a:endParaRPr>
          </a:p>
          <a:p>
            <a:pPr algn="ctr"/>
            <a:endParaRPr lang="en-US" sz="1400" b="1" dirty="0" smtClean="0">
              <a:solidFill>
                <a:srgbClr val="3D3D69"/>
              </a:solidFill>
              <a:latin typeface="Eurostile"/>
              <a:cs typeface="Eurostile"/>
            </a:endParaRPr>
          </a:p>
          <a:p>
            <a:pPr algn="ctr"/>
            <a:r>
              <a:rPr lang="en-US" sz="1400" dirty="0" smtClean="0">
                <a:latin typeface="Eurostile"/>
                <a:cs typeface="Eurostile"/>
              </a:rPr>
              <a:t>Package contains the AP-LITE probe, 3m cable with AquaConn connectors, GPS Aquameter, PC software and a host of accessories</a:t>
            </a:r>
          </a:p>
          <a:p>
            <a:pPr algn="ctr"/>
            <a:endParaRPr lang="en-US" sz="1400" dirty="0">
              <a:latin typeface="Eurostile"/>
              <a:cs typeface="Eurostile"/>
            </a:endParaRPr>
          </a:p>
          <a:p>
            <a:pPr algn="ctr"/>
            <a:r>
              <a:rPr lang="en-US" sz="1400" dirty="0" smtClean="0">
                <a:latin typeface="Eurostile"/>
                <a:cs typeface="Eurostile"/>
              </a:rPr>
              <a:t>The AP-LITE probe can be used with any of our optical sensors which are easily connected to the probe’s sensor port</a:t>
            </a:r>
          </a:p>
          <a:p>
            <a:pPr algn="ctr"/>
            <a:endParaRPr lang="en-US" sz="1400" dirty="0" smtClean="0">
              <a:latin typeface="Eurostile"/>
              <a:cs typeface="Eurostile"/>
            </a:endParaRPr>
          </a:p>
          <a:p>
            <a:pPr algn="ctr"/>
            <a:r>
              <a:rPr lang="en-US" sz="1400" dirty="0" smtClean="0">
                <a:latin typeface="Eurostile"/>
                <a:cs typeface="Eurostile"/>
              </a:rPr>
              <a:t>Turbidity and Chlorophyll sensors are of particular interest to many customers as there are very few similar products available</a:t>
            </a:r>
            <a:endParaRPr lang="en-US" sz="1400" dirty="0">
              <a:latin typeface="Eurostile"/>
              <a:cs typeface="Eurostile"/>
            </a:endParaRPr>
          </a:p>
        </p:txBody>
      </p:sp>
      <p:pic>
        <p:nvPicPr>
          <p:cNvPr id="7" name="Picture 6" descr="Screen Shot 2014-05-09 at 15.01.1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849" y="4431371"/>
            <a:ext cx="3819629" cy="1750531"/>
          </a:xfrm>
          <a:prstGeom prst="rect">
            <a:avLst/>
          </a:prstGeom>
        </p:spPr>
      </p:pic>
      <p:pic>
        <p:nvPicPr>
          <p:cNvPr id="12" name="Picture 11" descr="sensors.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98333" y="4080934"/>
            <a:ext cx="3556000" cy="2291552"/>
          </a:xfrm>
          <a:prstGeom prst="rect">
            <a:avLst/>
          </a:prstGeom>
        </p:spPr>
      </p:pic>
      <p:sp>
        <p:nvSpPr>
          <p:cNvPr id="13" name="TextBox 12"/>
          <p:cNvSpPr txBox="1"/>
          <p:nvPr/>
        </p:nvSpPr>
        <p:spPr>
          <a:xfrm>
            <a:off x="6463460" y="3970867"/>
            <a:ext cx="2429934" cy="1815882"/>
          </a:xfrm>
          <a:prstGeom prst="rect">
            <a:avLst/>
          </a:prstGeom>
          <a:noFill/>
        </p:spPr>
        <p:txBody>
          <a:bodyPr wrap="square" rtlCol="0">
            <a:spAutoFit/>
          </a:bodyPr>
          <a:lstStyle/>
          <a:p>
            <a:r>
              <a:rPr lang="en-US" sz="1400" b="1" dirty="0" smtClean="0">
                <a:solidFill>
                  <a:srgbClr val="3D3D69"/>
                </a:solidFill>
                <a:latin typeface="Eurostile"/>
                <a:cs typeface="Eurostile"/>
              </a:rPr>
              <a:t>Optical Sensors for AP-LITE</a:t>
            </a:r>
          </a:p>
          <a:p>
            <a:pPr marL="742950" lvl="1" indent="-285750">
              <a:buFont typeface="Arial"/>
              <a:buChar char="•"/>
            </a:pPr>
            <a:r>
              <a:rPr lang="en-US" sz="1400" dirty="0" smtClean="0">
                <a:latin typeface="Eurostile"/>
                <a:cs typeface="Eurostile"/>
              </a:rPr>
              <a:t>Turbidity</a:t>
            </a:r>
          </a:p>
          <a:p>
            <a:pPr marL="742950" lvl="1" indent="-285750">
              <a:buFont typeface="Arial"/>
              <a:buChar char="•"/>
            </a:pPr>
            <a:r>
              <a:rPr lang="en-US" sz="1400" dirty="0" smtClean="0">
                <a:latin typeface="Eurostile"/>
                <a:cs typeface="Eurostile"/>
              </a:rPr>
              <a:t>Chlorophyll a</a:t>
            </a:r>
          </a:p>
          <a:p>
            <a:pPr marL="742950" lvl="1" indent="-285750">
              <a:buFont typeface="Arial"/>
              <a:buChar char="•"/>
            </a:pPr>
            <a:r>
              <a:rPr lang="en-US" sz="1400" dirty="0" smtClean="0">
                <a:latin typeface="Eurostile"/>
                <a:cs typeface="Eurostile"/>
              </a:rPr>
              <a:t>Algae</a:t>
            </a:r>
          </a:p>
          <a:p>
            <a:pPr marL="742950" lvl="1" indent="-285750">
              <a:buFont typeface="Arial"/>
              <a:buChar char="•"/>
            </a:pPr>
            <a:r>
              <a:rPr lang="en-US" sz="1400" dirty="0" smtClean="0">
                <a:latin typeface="Eurostile"/>
                <a:cs typeface="Eurostile"/>
              </a:rPr>
              <a:t>Rhodamine</a:t>
            </a:r>
          </a:p>
          <a:p>
            <a:pPr marL="742950" lvl="1" indent="-285750">
              <a:buFont typeface="Arial"/>
              <a:buChar char="•"/>
            </a:pPr>
            <a:r>
              <a:rPr lang="en-US" sz="1400" dirty="0" smtClean="0">
                <a:latin typeface="Eurostile"/>
                <a:cs typeface="Eurostile"/>
              </a:rPr>
              <a:t>Fluorescein</a:t>
            </a:r>
          </a:p>
          <a:p>
            <a:pPr marL="742950" lvl="1" indent="-285750">
              <a:buFont typeface="Arial"/>
              <a:buChar char="•"/>
            </a:pPr>
            <a:r>
              <a:rPr lang="en-US" sz="1400" dirty="0" smtClean="0">
                <a:latin typeface="Eurostile"/>
                <a:cs typeface="Eurostile"/>
              </a:rPr>
              <a:t>Refined Oil</a:t>
            </a:r>
          </a:p>
          <a:p>
            <a:pPr marL="742950" lvl="1" indent="-285750">
              <a:buFont typeface="Arial"/>
              <a:buChar char="•"/>
            </a:pPr>
            <a:r>
              <a:rPr lang="en-US" sz="1400" dirty="0" smtClean="0">
                <a:latin typeface="Eurostile"/>
                <a:cs typeface="Eurostile"/>
              </a:rPr>
              <a:t>CDOM/FDOM</a:t>
            </a:r>
            <a:endParaRPr lang="en-US" sz="1400" dirty="0">
              <a:latin typeface="Eurostile"/>
              <a:cs typeface="Eurostile"/>
            </a:endParaRPr>
          </a:p>
        </p:txBody>
      </p:sp>
      <p:sp>
        <p:nvSpPr>
          <p:cNvPr id="14" name="TextBox 13"/>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4" name="Picture 3"/>
          <p:cNvPicPr>
            <a:picLocks noChangeAspect="1"/>
          </p:cNvPicPr>
          <p:nvPr/>
        </p:nvPicPr>
        <p:blipFill>
          <a:blip r:embed="rId2"/>
          <a:stretch>
            <a:fillRect/>
          </a:stretch>
        </p:blipFill>
        <p:spPr>
          <a:xfrm>
            <a:off x="-1" y="299369"/>
            <a:ext cx="9144002" cy="891268"/>
          </a:xfrm>
          <a:prstGeom prst="rect">
            <a:avLst/>
          </a:prstGeom>
        </p:spPr>
      </p:pic>
      <p:sp>
        <p:nvSpPr>
          <p:cNvPr id="5" name="TextBox 4"/>
          <p:cNvSpPr txBox="1"/>
          <p:nvPr/>
        </p:nvSpPr>
        <p:spPr>
          <a:xfrm>
            <a:off x="396848" y="477520"/>
            <a:ext cx="8503311" cy="461665"/>
          </a:xfrm>
          <a:prstGeom prst="rect">
            <a:avLst/>
          </a:prstGeom>
          <a:noFill/>
        </p:spPr>
        <p:txBody>
          <a:bodyPr wrap="square" rtlCol="0">
            <a:spAutoFit/>
          </a:bodyPr>
          <a:lstStyle/>
          <a:p>
            <a:r>
              <a:rPr lang="en-US" sz="2400" b="1" dirty="0" smtClean="0">
                <a:solidFill>
                  <a:schemeClr val="bg1"/>
                </a:solidFill>
                <a:latin typeface="Eurostile"/>
                <a:cs typeface="Eurostile"/>
              </a:rPr>
              <a:t>The AP-700 / 800  Packages                   </a:t>
            </a:r>
            <a:r>
              <a:rPr lang="en-US" sz="1400" b="1" dirty="0" smtClean="0">
                <a:solidFill>
                  <a:schemeClr val="bg1"/>
                </a:solidFill>
                <a:latin typeface="Eurostile"/>
                <a:cs typeface="Eurostile"/>
              </a:rPr>
              <a:t>Entry level </a:t>
            </a:r>
            <a:r>
              <a:rPr lang="en-US" sz="1400" b="1" dirty="0">
                <a:solidFill>
                  <a:schemeClr val="bg1"/>
                </a:solidFill>
                <a:latin typeface="Eurostile"/>
                <a:cs typeface="Eurostile"/>
              </a:rPr>
              <a:t>w</a:t>
            </a:r>
            <a:r>
              <a:rPr lang="en-US" sz="1400" b="1" dirty="0" smtClean="0">
                <a:solidFill>
                  <a:schemeClr val="bg1"/>
                </a:solidFill>
                <a:latin typeface="Eurostile"/>
                <a:cs typeface="Eurostile"/>
              </a:rPr>
              <a:t>ater </a:t>
            </a:r>
            <a:r>
              <a:rPr lang="en-US" sz="1400" b="1" dirty="0">
                <a:solidFill>
                  <a:schemeClr val="bg1"/>
                </a:solidFill>
                <a:latin typeface="Eurostile"/>
                <a:cs typeface="Eurostile"/>
              </a:rPr>
              <a:t>q</a:t>
            </a:r>
            <a:r>
              <a:rPr lang="en-US" sz="1400" b="1" dirty="0" smtClean="0">
                <a:solidFill>
                  <a:schemeClr val="bg1"/>
                </a:solidFill>
                <a:latin typeface="Eurostile"/>
                <a:cs typeface="Eurostile"/>
              </a:rPr>
              <a:t>uality </a:t>
            </a:r>
            <a:r>
              <a:rPr lang="en-US" sz="1400" b="1" dirty="0">
                <a:solidFill>
                  <a:schemeClr val="bg1"/>
                </a:solidFill>
                <a:latin typeface="Eurostile"/>
                <a:cs typeface="Eurostile"/>
              </a:rPr>
              <a:t>p</a:t>
            </a:r>
            <a:r>
              <a:rPr lang="en-US" sz="1400" b="1" dirty="0" smtClean="0">
                <a:solidFill>
                  <a:schemeClr val="bg1"/>
                </a:solidFill>
                <a:latin typeface="Eurostile"/>
                <a:cs typeface="Eurostile"/>
              </a:rPr>
              <a:t>ackages</a:t>
            </a:r>
            <a:endParaRPr lang="en-US" sz="1400" b="1" dirty="0">
              <a:solidFill>
                <a:schemeClr val="bg1"/>
              </a:solidFill>
              <a:latin typeface="Eurostile"/>
              <a:cs typeface="Eurostile"/>
            </a:endParaRPr>
          </a:p>
        </p:txBody>
      </p:sp>
      <p:pic>
        <p:nvPicPr>
          <p:cNvPr id="7" name="Picture 6" descr="700800.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5890" y="888383"/>
            <a:ext cx="4361953" cy="4021134"/>
          </a:xfrm>
          <a:prstGeom prst="rect">
            <a:avLst/>
          </a:prstGeom>
        </p:spPr>
      </p:pic>
      <p:pic>
        <p:nvPicPr>
          <p:cNvPr id="8" name="Picture 7" descr="Screen Shot 2014-05-09 at 15.14.4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6621" y="4766733"/>
            <a:ext cx="3827379" cy="1764696"/>
          </a:xfrm>
          <a:prstGeom prst="rect">
            <a:avLst/>
          </a:prstGeom>
        </p:spPr>
      </p:pic>
      <p:sp>
        <p:nvSpPr>
          <p:cNvPr id="9" name="TextBox 8"/>
          <p:cNvSpPr txBox="1"/>
          <p:nvPr/>
        </p:nvSpPr>
        <p:spPr>
          <a:xfrm>
            <a:off x="362979" y="1393623"/>
            <a:ext cx="4801685" cy="2246769"/>
          </a:xfrm>
          <a:prstGeom prst="rect">
            <a:avLst/>
          </a:prstGeom>
          <a:noFill/>
        </p:spPr>
        <p:txBody>
          <a:bodyPr wrap="square" rtlCol="0">
            <a:spAutoFit/>
          </a:bodyPr>
          <a:lstStyle/>
          <a:p>
            <a:r>
              <a:rPr lang="en-US" sz="1400" b="1" dirty="0" smtClean="0">
                <a:solidFill>
                  <a:srgbClr val="3D3D69"/>
                </a:solidFill>
                <a:latin typeface="Eurostile"/>
                <a:cs typeface="Eurostile"/>
              </a:rPr>
              <a:t>The AP-700 and AP-800 are our entry level instruments. </a:t>
            </a:r>
          </a:p>
          <a:p>
            <a:endParaRPr lang="en-US" sz="1400" b="1" dirty="0">
              <a:solidFill>
                <a:srgbClr val="3D3D69"/>
              </a:solidFill>
              <a:latin typeface="Eurostile"/>
              <a:cs typeface="Eurostile"/>
            </a:endParaRPr>
          </a:p>
          <a:p>
            <a:r>
              <a:rPr lang="en-US" sz="1400" dirty="0" smtClean="0">
                <a:latin typeface="Eurostile"/>
                <a:cs typeface="Eurostile"/>
              </a:rPr>
              <a:t>They are designed to cover the most frequently requested parameters pH, ORP, EC, DO, Temp and Turbidity</a:t>
            </a:r>
          </a:p>
          <a:p>
            <a:r>
              <a:rPr lang="en-US" sz="1400" dirty="0" smtClean="0">
                <a:latin typeface="Eurostile"/>
                <a:cs typeface="Eurostile"/>
              </a:rPr>
              <a:t>(Depth sensors can be fitted to both probes where required)</a:t>
            </a:r>
          </a:p>
          <a:p>
            <a:endParaRPr lang="en-US" sz="1400" dirty="0">
              <a:latin typeface="Eurostile"/>
              <a:cs typeface="Eurostile"/>
            </a:endParaRPr>
          </a:p>
          <a:p>
            <a:r>
              <a:rPr lang="en-US" sz="1400" dirty="0" smtClean="0">
                <a:latin typeface="Eurostile"/>
                <a:cs typeface="Eurostile"/>
              </a:rPr>
              <a:t>As they are only available as a package they come as a complete set including Aquaprobe, 3m cable connected to </a:t>
            </a:r>
          </a:p>
          <a:p>
            <a:r>
              <a:rPr lang="en-US" sz="1400" dirty="0" smtClean="0">
                <a:latin typeface="Eurostile"/>
                <a:cs typeface="Eurostile"/>
              </a:rPr>
              <a:t>the probe, GPS Aquameter, calibration solutions and</a:t>
            </a:r>
          </a:p>
          <a:p>
            <a:r>
              <a:rPr lang="en-US" sz="1400" dirty="0">
                <a:latin typeface="Eurostile"/>
                <a:cs typeface="Eurostile"/>
              </a:rPr>
              <a:t>o</a:t>
            </a:r>
            <a:r>
              <a:rPr lang="en-US" sz="1400" dirty="0" smtClean="0">
                <a:latin typeface="Eurostile"/>
                <a:cs typeface="Eurostile"/>
              </a:rPr>
              <a:t>ther accessories</a:t>
            </a:r>
            <a:endParaRPr lang="en-US" sz="1400" dirty="0">
              <a:latin typeface="Eurostile"/>
              <a:cs typeface="Eurostile"/>
            </a:endParaRPr>
          </a:p>
        </p:txBody>
      </p:sp>
      <p:pic>
        <p:nvPicPr>
          <p:cNvPr id="10" name="Picture 9" descr="Screen Shot 2014-05-09 at 15.20.4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849" y="3749581"/>
            <a:ext cx="1986411" cy="1291167"/>
          </a:xfrm>
          <a:prstGeom prst="rect">
            <a:avLst/>
          </a:prstGeom>
        </p:spPr>
      </p:pic>
      <p:pic>
        <p:nvPicPr>
          <p:cNvPr id="11" name="Picture 10" descr="Screen Shot 2014-05-09 at 15.20.5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00866" y="3749581"/>
            <a:ext cx="2006477" cy="1438606"/>
          </a:xfrm>
          <a:prstGeom prst="rect">
            <a:avLst/>
          </a:prstGeom>
        </p:spPr>
      </p:pic>
      <p:pic>
        <p:nvPicPr>
          <p:cNvPr id="12" name="Picture 11" descr="New DO Tip.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823599" y="4600908"/>
            <a:ext cx="3604019" cy="2141064"/>
          </a:xfrm>
          <a:prstGeom prst="rect">
            <a:avLst/>
          </a:prstGeom>
          <a:effectLst/>
          <a:scene3d>
            <a:camera prst="orthographicFront">
              <a:rot lat="0" lon="10800000" rev="0"/>
            </a:camera>
            <a:lightRig rig="threePt" dir="t"/>
          </a:scene3d>
        </p:spPr>
      </p:pic>
      <p:sp>
        <p:nvSpPr>
          <p:cNvPr id="13" name="TextBox 12"/>
          <p:cNvSpPr txBox="1"/>
          <p:nvPr/>
        </p:nvSpPr>
        <p:spPr>
          <a:xfrm>
            <a:off x="2048942" y="5240866"/>
            <a:ext cx="3120194" cy="1015663"/>
          </a:xfrm>
          <a:prstGeom prst="rect">
            <a:avLst/>
          </a:prstGeom>
          <a:noFill/>
        </p:spPr>
        <p:txBody>
          <a:bodyPr wrap="square" rtlCol="0">
            <a:spAutoFit/>
          </a:bodyPr>
          <a:lstStyle/>
          <a:p>
            <a:r>
              <a:rPr lang="en-US" sz="1200" b="1" dirty="0" smtClean="0">
                <a:solidFill>
                  <a:srgbClr val="3D3D69"/>
                </a:solidFill>
                <a:latin typeface="Eurostile"/>
                <a:cs typeface="Eurostile"/>
              </a:rPr>
              <a:t>New Rugged Galvanic DO sensor</a:t>
            </a:r>
          </a:p>
          <a:p>
            <a:r>
              <a:rPr lang="en-US" sz="1200" dirty="0" smtClean="0">
                <a:latin typeface="Eurostile"/>
                <a:cs typeface="Eurostile"/>
              </a:rPr>
              <a:t>AP</a:t>
            </a:r>
            <a:r>
              <a:rPr lang="en-US" sz="1200" dirty="0">
                <a:latin typeface="Eurostile"/>
                <a:cs typeface="Eurostile"/>
              </a:rPr>
              <a:t>-700/800 both feature a newly designed rugged galvanic DO sensor tip. The solid zinc electrode is much more resistant to corrosion than earlier versions of the </a:t>
            </a:r>
            <a:r>
              <a:rPr lang="en-US" sz="1200" dirty="0" smtClean="0">
                <a:latin typeface="Eurostile"/>
                <a:cs typeface="Eurostile"/>
              </a:rPr>
              <a:t>sensor</a:t>
            </a:r>
            <a:endParaRPr lang="en-US" sz="1200" dirty="0">
              <a:latin typeface="Eurostile"/>
              <a:cs typeface="Eurostile"/>
            </a:endParaRPr>
          </a:p>
        </p:txBody>
      </p:sp>
      <p:sp>
        <p:nvSpPr>
          <p:cNvPr id="14" name="TextBox 13"/>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4" name="Picture 3"/>
          <p:cNvPicPr>
            <a:picLocks noChangeAspect="1"/>
          </p:cNvPicPr>
          <p:nvPr/>
        </p:nvPicPr>
        <p:blipFill>
          <a:blip r:embed="rId2"/>
          <a:stretch>
            <a:fillRect/>
          </a:stretch>
        </p:blipFill>
        <p:spPr>
          <a:xfrm>
            <a:off x="-1" y="299369"/>
            <a:ext cx="9144002" cy="891268"/>
          </a:xfrm>
          <a:prstGeom prst="rect">
            <a:avLst/>
          </a:prstGeom>
        </p:spPr>
      </p:pic>
      <p:sp>
        <p:nvSpPr>
          <p:cNvPr id="5" name="TextBox 4"/>
          <p:cNvSpPr txBox="1"/>
          <p:nvPr/>
        </p:nvSpPr>
        <p:spPr>
          <a:xfrm>
            <a:off x="396848" y="477520"/>
            <a:ext cx="8267114" cy="461665"/>
          </a:xfrm>
          <a:prstGeom prst="rect">
            <a:avLst/>
          </a:prstGeom>
          <a:noFill/>
        </p:spPr>
        <p:txBody>
          <a:bodyPr wrap="square" rtlCol="0">
            <a:spAutoFit/>
          </a:bodyPr>
          <a:lstStyle/>
          <a:p>
            <a:r>
              <a:rPr lang="en-US" sz="2400" b="1" dirty="0" smtClean="0">
                <a:solidFill>
                  <a:schemeClr val="bg1"/>
                </a:solidFill>
                <a:latin typeface="Eurostile"/>
                <a:cs typeface="Eurostile"/>
              </a:rPr>
              <a:t>The AP-2000 Package                      </a:t>
            </a:r>
            <a:r>
              <a:rPr lang="en-US" sz="1400" b="1" dirty="0" smtClean="0">
                <a:solidFill>
                  <a:schemeClr val="bg1"/>
                </a:solidFill>
                <a:latin typeface="Eurostile"/>
                <a:cs typeface="Eurostile"/>
              </a:rPr>
              <a:t>Advanced portable water quality package   </a:t>
            </a:r>
            <a:endParaRPr lang="en-US" sz="1400" b="1" dirty="0">
              <a:solidFill>
                <a:schemeClr val="bg1"/>
              </a:solidFill>
              <a:latin typeface="Eurostile"/>
              <a:cs typeface="Eurostile"/>
            </a:endParaRPr>
          </a:p>
        </p:txBody>
      </p:sp>
      <p:pic>
        <p:nvPicPr>
          <p:cNvPr id="7" name="Picture 6" descr="200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2" y="1205967"/>
            <a:ext cx="2492504" cy="3081553"/>
          </a:xfrm>
          <a:prstGeom prst="rect">
            <a:avLst/>
          </a:prstGeom>
        </p:spPr>
      </p:pic>
      <p:pic>
        <p:nvPicPr>
          <p:cNvPr id="9" name="Picture 8" descr="DO.png"/>
          <p:cNvPicPr>
            <a:picLocks noChangeAspect="1"/>
          </p:cNvPicPr>
          <p:nvPr/>
        </p:nvPicPr>
        <p:blipFill rotWithShape="1">
          <a:blip r:embed="rId4" cstate="email">
            <a:extLst>
              <a:ext uri="{28A0092B-C50C-407E-A947-70E740481C1C}">
                <a14:useLocalDpi xmlns:a14="http://schemas.microsoft.com/office/drawing/2010/main"/>
              </a:ext>
            </a:extLst>
          </a:blip>
          <a:srcRect r="-6210"/>
          <a:stretch/>
        </p:blipFill>
        <p:spPr>
          <a:xfrm>
            <a:off x="0" y="4368800"/>
            <a:ext cx="2580639" cy="2162629"/>
          </a:xfrm>
          <a:prstGeom prst="rect">
            <a:avLst/>
          </a:prstGeom>
        </p:spPr>
      </p:pic>
      <p:sp>
        <p:nvSpPr>
          <p:cNvPr id="6" name="TextBox 5"/>
          <p:cNvSpPr txBox="1"/>
          <p:nvPr/>
        </p:nvSpPr>
        <p:spPr>
          <a:xfrm>
            <a:off x="3606800" y="3108808"/>
            <a:ext cx="4592320" cy="738664"/>
          </a:xfrm>
          <a:prstGeom prst="rect">
            <a:avLst/>
          </a:prstGeom>
          <a:noFill/>
        </p:spPr>
        <p:txBody>
          <a:bodyPr wrap="square" rtlCol="0">
            <a:spAutoFit/>
          </a:bodyPr>
          <a:lstStyle/>
          <a:p>
            <a:pPr algn="ctr"/>
            <a:r>
              <a:rPr lang="en-US" sz="1400" b="1" dirty="0" smtClean="0">
                <a:solidFill>
                  <a:srgbClr val="3D3D69"/>
                </a:solidFill>
                <a:latin typeface="Eurostile"/>
                <a:cs typeface="Eurostile"/>
              </a:rPr>
              <a:t>Included Sensors</a:t>
            </a:r>
          </a:p>
          <a:p>
            <a:pPr algn="ctr"/>
            <a:r>
              <a:rPr lang="en-US" sz="1400" b="1" dirty="0" smtClean="0">
                <a:solidFill>
                  <a:srgbClr val="3D3D69"/>
                </a:solidFill>
                <a:latin typeface="Eurostile"/>
                <a:cs typeface="Eurostile"/>
              </a:rPr>
              <a:t>Optical </a:t>
            </a:r>
            <a:r>
              <a:rPr lang="en-US" sz="1400" b="1" dirty="0">
                <a:solidFill>
                  <a:srgbClr val="3D3D69"/>
                </a:solidFill>
                <a:latin typeface="Eurostile"/>
                <a:cs typeface="Eurostile"/>
              </a:rPr>
              <a:t>DO, </a:t>
            </a:r>
            <a:r>
              <a:rPr lang="en-US" sz="1400" b="1" dirty="0" smtClean="0">
                <a:solidFill>
                  <a:srgbClr val="3D3D69"/>
                </a:solidFill>
                <a:latin typeface="Eurostile"/>
                <a:cs typeface="Eurostile"/>
              </a:rPr>
              <a:t>Conductivity*, </a:t>
            </a:r>
            <a:r>
              <a:rPr lang="en-US" sz="1400" b="1" dirty="0">
                <a:solidFill>
                  <a:srgbClr val="3D3D69"/>
                </a:solidFill>
                <a:latin typeface="Eurostile"/>
                <a:cs typeface="Eurostile"/>
              </a:rPr>
              <a:t>pH/ORP, Temperature</a:t>
            </a:r>
            <a:r>
              <a:rPr lang="en-US" sz="1400" b="1" dirty="0" smtClean="0">
                <a:solidFill>
                  <a:srgbClr val="3D3D69"/>
                </a:solidFill>
                <a:latin typeface="Eurostile"/>
                <a:cs typeface="Eurostile"/>
              </a:rPr>
              <a:t>,</a:t>
            </a:r>
          </a:p>
          <a:p>
            <a:pPr algn="ctr"/>
            <a:r>
              <a:rPr lang="en-US" sz="1400" dirty="0" smtClean="0">
                <a:latin typeface="Eurostile"/>
                <a:cs typeface="Eurostile"/>
              </a:rPr>
              <a:t>2 </a:t>
            </a:r>
            <a:r>
              <a:rPr lang="en-US" sz="1400" dirty="0" err="1" smtClean="0">
                <a:latin typeface="Eurostile"/>
                <a:cs typeface="Eurostile"/>
              </a:rPr>
              <a:t>customisable</a:t>
            </a:r>
            <a:r>
              <a:rPr lang="en-US" sz="1400" dirty="0" smtClean="0">
                <a:latin typeface="Eurostile"/>
                <a:cs typeface="Eurostile"/>
              </a:rPr>
              <a:t> </a:t>
            </a:r>
            <a:r>
              <a:rPr lang="en-US" sz="1400" dirty="0">
                <a:latin typeface="Eurostile"/>
                <a:cs typeface="Eurostile"/>
              </a:rPr>
              <a:t>sensor ports and the option to add depth</a:t>
            </a:r>
          </a:p>
        </p:txBody>
      </p:sp>
      <p:sp>
        <p:nvSpPr>
          <p:cNvPr id="10" name="TextBox 9"/>
          <p:cNvSpPr txBox="1"/>
          <p:nvPr/>
        </p:nvSpPr>
        <p:spPr>
          <a:xfrm>
            <a:off x="2651760" y="1280312"/>
            <a:ext cx="6339840" cy="1815882"/>
          </a:xfrm>
          <a:prstGeom prst="rect">
            <a:avLst/>
          </a:prstGeom>
          <a:noFill/>
        </p:spPr>
        <p:txBody>
          <a:bodyPr wrap="square" rtlCol="0">
            <a:spAutoFit/>
          </a:bodyPr>
          <a:lstStyle/>
          <a:p>
            <a:r>
              <a:rPr lang="en-US" sz="1400" b="1" dirty="0" smtClean="0">
                <a:solidFill>
                  <a:srgbClr val="3D3D69"/>
                </a:solidFill>
                <a:latin typeface="Eurostile"/>
                <a:cs typeface="Eurostile"/>
              </a:rPr>
              <a:t>The AP-2000 Package offers the customer a more advanced water monitoring package and is capable of measuring up to 12 parameters</a:t>
            </a:r>
          </a:p>
          <a:p>
            <a:endParaRPr lang="en-US" sz="1400" b="1" dirty="0" smtClean="0">
              <a:solidFill>
                <a:srgbClr val="3D3D69"/>
              </a:solidFill>
              <a:latin typeface="Eurostile"/>
              <a:cs typeface="Eurostile"/>
            </a:endParaRPr>
          </a:p>
          <a:p>
            <a:r>
              <a:rPr lang="en-US" sz="1400" b="1" dirty="0" smtClean="0">
                <a:solidFill>
                  <a:srgbClr val="3D3D69"/>
                </a:solidFill>
                <a:latin typeface="Eurostile"/>
                <a:cs typeface="Eurostile"/>
              </a:rPr>
              <a:t>Advantages:</a:t>
            </a:r>
            <a:endParaRPr lang="en-US" sz="1400" b="1" dirty="0">
              <a:solidFill>
                <a:srgbClr val="3D3D69"/>
              </a:solidFill>
              <a:latin typeface="Eurostile"/>
              <a:cs typeface="Eurostile"/>
            </a:endParaRPr>
          </a:p>
          <a:p>
            <a:r>
              <a:rPr lang="en-US" sz="1400" dirty="0" smtClean="0">
                <a:latin typeface="Eurostile"/>
                <a:cs typeface="Eurostile"/>
              </a:rPr>
              <a:t>• Optical Dissolved oxygen sensor, see advantages below</a:t>
            </a:r>
            <a:endParaRPr lang="en-US" sz="1400" i="1" dirty="0" smtClean="0">
              <a:latin typeface="Eurostile"/>
              <a:cs typeface="Eurostile"/>
            </a:endParaRPr>
          </a:p>
          <a:p>
            <a:r>
              <a:rPr lang="en-US" sz="1400" dirty="0" smtClean="0">
                <a:latin typeface="Eurostile"/>
                <a:cs typeface="Eurostile"/>
              </a:rPr>
              <a:t>• </a:t>
            </a:r>
            <a:r>
              <a:rPr lang="en-GB" sz="1400" dirty="0" smtClean="0">
                <a:latin typeface="Eurostile"/>
                <a:cs typeface="Eurostile"/>
              </a:rPr>
              <a:t>Exchangeable</a:t>
            </a:r>
            <a:r>
              <a:rPr lang="en-US" sz="1400" dirty="0" smtClean="0">
                <a:latin typeface="Eurostile"/>
                <a:cs typeface="Eurostile"/>
              </a:rPr>
              <a:t> cables</a:t>
            </a:r>
            <a:endParaRPr lang="en-US" sz="1400" dirty="0">
              <a:latin typeface="Eurostile"/>
              <a:cs typeface="Eurostile"/>
            </a:endParaRPr>
          </a:p>
          <a:p>
            <a:r>
              <a:rPr lang="en-US" sz="1400" dirty="0" smtClean="0">
                <a:latin typeface="Eurostile"/>
                <a:cs typeface="Eurostile"/>
              </a:rPr>
              <a:t>• 2 Auxiliary ports allowing you to add 1 ISE and 1 Optical sensor to the probe</a:t>
            </a:r>
          </a:p>
          <a:p>
            <a:r>
              <a:rPr lang="en-US" sz="1400" dirty="0" smtClean="0">
                <a:latin typeface="Eurostile"/>
                <a:cs typeface="Eurostile"/>
              </a:rPr>
              <a:t> </a:t>
            </a:r>
            <a:endParaRPr lang="en-US" sz="1400" dirty="0">
              <a:latin typeface="Eurostile"/>
              <a:cs typeface="Eurostile"/>
            </a:endParaRPr>
          </a:p>
        </p:txBody>
      </p:sp>
      <p:pic>
        <p:nvPicPr>
          <p:cNvPr id="8" name="Picture 7" descr="Screen Shot 2014-05-09 at 16.09.08.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1920" y="4174308"/>
            <a:ext cx="3699705" cy="2196011"/>
          </a:xfrm>
          <a:prstGeom prst="rect">
            <a:avLst/>
          </a:prstGeom>
        </p:spPr>
      </p:pic>
      <p:sp>
        <p:nvSpPr>
          <p:cNvPr id="11" name="TextBox 10"/>
          <p:cNvSpPr txBox="1"/>
          <p:nvPr/>
        </p:nvSpPr>
        <p:spPr>
          <a:xfrm>
            <a:off x="1920240" y="4375304"/>
            <a:ext cx="3169920" cy="1754327"/>
          </a:xfrm>
          <a:prstGeom prst="rect">
            <a:avLst/>
          </a:prstGeom>
          <a:noFill/>
        </p:spPr>
        <p:txBody>
          <a:bodyPr wrap="square" rtlCol="0">
            <a:spAutoFit/>
          </a:bodyPr>
          <a:lstStyle/>
          <a:p>
            <a:r>
              <a:rPr lang="en-US" sz="1200" b="1" dirty="0">
                <a:solidFill>
                  <a:srgbClr val="3D3D69"/>
                </a:solidFill>
                <a:latin typeface="Eurostile"/>
                <a:cs typeface="Eurostile"/>
              </a:rPr>
              <a:t>The AP-2000 features advanced optical DO technology offering some significant </a:t>
            </a:r>
            <a:r>
              <a:rPr lang="en-US" sz="1200" b="1" dirty="0" smtClean="0">
                <a:solidFill>
                  <a:srgbClr val="3D3D69"/>
                </a:solidFill>
                <a:latin typeface="Eurostile"/>
                <a:cs typeface="Eurostile"/>
              </a:rPr>
              <a:t>advantages</a:t>
            </a:r>
          </a:p>
          <a:p>
            <a:r>
              <a:rPr lang="en-US" sz="1200" dirty="0">
                <a:latin typeface="Eurostile"/>
                <a:cs typeface="Eurostile"/>
              </a:rPr>
              <a:t>• No flow of water required for stable </a:t>
            </a:r>
            <a:r>
              <a:rPr lang="en-US" sz="1200" dirty="0" smtClean="0">
                <a:latin typeface="Eurostile"/>
                <a:cs typeface="Eurostile"/>
              </a:rPr>
              <a:t>reading </a:t>
            </a:r>
            <a:endParaRPr lang="en-US" sz="1200" dirty="0">
              <a:latin typeface="Eurostile"/>
              <a:cs typeface="Eurostile"/>
            </a:endParaRPr>
          </a:p>
          <a:p>
            <a:r>
              <a:rPr lang="en-US" sz="1200" dirty="0">
                <a:latin typeface="Eurostile"/>
                <a:cs typeface="Eurostile"/>
              </a:rPr>
              <a:t>• Reduced </a:t>
            </a:r>
            <a:r>
              <a:rPr lang="en-US" sz="1200" dirty="0" smtClean="0">
                <a:latin typeface="Eurostile"/>
                <a:cs typeface="Eurostile"/>
              </a:rPr>
              <a:t>maintenance: </a:t>
            </a:r>
            <a:r>
              <a:rPr lang="en-US" sz="1200" dirty="0">
                <a:latin typeface="Eurostile"/>
                <a:cs typeface="Eurostile"/>
              </a:rPr>
              <a:t>holds calibration for </a:t>
            </a:r>
            <a:r>
              <a:rPr lang="en-US" sz="1200" dirty="0" smtClean="0">
                <a:latin typeface="Eurostile"/>
                <a:cs typeface="Eurostile"/>
              </a:rPr>
              <a:t> </a:t>
            </a:r>
          </a:p>
          <a:p>
            <a:r>
              <a:rPr lang="en-US" sz="1200" dirty="0">
                <a:latin typeface="Eurostile"/>
                <a:cs typeface="Eurostile"/>
              </a:rPr>
              <a:t> </a:t>
            </a:r>
            <a:r>
              <a:rPr lang="en-US" sz="1200" dirty="0" smtClean="0">
                <a:latin typeface="Eurostile"/>
                <a:cs typeface="Eurostile"/>
              </a:rPr>
              <a:t> up </a:t>
            </a:r>
            <a:r>
              <a:rPr lang="en-US" sz="1200" dirty="0">
                <a:latin typeface="Eurostile"/>
                <a:cs typeface="Eurostile"/>
              </a:rPr>
              <a:t>to 6 months and does not need cap and </a:t>
            </a:r>
            <a:endParaRPr lang="en-US" sz="1200" dirty="0" smtClean="0">
              <a:latin typeface="Eurostile"/>
              <a:cs typeface="Eurostile"/>
            </a:endParaRPr>
          </a:p>
          <a:p>
            <a:r>
              <a:rPr lang="en-US" sz="1200" dirty="0">
                <a:latin typeface="Eurostile"/>
                <a:cs typeface="Eurostile"/>
              </a:rPr>
              <a:t> </a:t>
            </a:r>
            <a:r>
              <a:rPr lang="en-US" sz="1200" dirty="0" smtClean="0">
                <a:latin typeface="Eurostile"/>
                <a:cs typeface="Eurostile"/>
              </a:rPr>
              <a:t> solution replacement</a:t>
            </a:r>
            <a:endParaRPr lang="en-US" sz="1200" dirty="0">
              <a:latin typeface="Eurostile"/>
              <a:cs typeface="Eurostile"/>
            </a:endParaRPr>
          </a:p>
          <a:p>
            <a:r>
              <a:rPr lang="en-US" sz="1200" dirty="0">
                <a:latin typeface="Eurostile"/>
                <a:cs typeface="Eurostile"/>
              </a:rPr>
              <a:t>• Reduced membrane fouling </a:t>
            </a:r>
            <a:r>
              <a:rPr lang="en-US" sz="1200" dirty="0" err="1">
                <a:latin typeface="Eurostile"/>
                <a:cs typeface="Eurostile"/>
              </a:rPr>
              <a:t>optimises</a:t>
            </a:r>
            <a:r>
              <a:rPr lang="en-US" sz="1200" dirty="0">
                <a:latin typeface="Eurostile"/>
                <a:cs typeface="Eurostile"/>
              </a:rPr>
              <a:t> sensor </a:t>
            </a:r>
            <a:endParaRPr lang="en-US" sz="1200" dirty="0" smtClean="0">
              <a:latin typeface="Eurostile"/>
              <a:cs typeface="Eurostile"/>
            </a:endParaRPr>
          </a:p>
          <a:p>
            <a:r>
              <a:rPr lang="en-US" sz="1200" dirty="0">
                <a:latin typeface="Eurostile"/>
                <a:cs typeface="Eurostile"/>
              </a:rPr>
              <a:t> </a:t>
            </a:r>
            <a:r>
              <a:rPr lang="en-US" sz="1200" dirty="0" smtClean="0">
                <a:latin typeface="Eurostile"/>
                <a:cs typeface="Eurostile"/>
              </a:rPr>
              <a:t> for </a:t>
            </a:r>
            <a:r>
              <a:rPr lang="en-US" sz="1200" dirty="0">
                <a:latin typeface="Eurostile"/>
                <a:cs typeface="Eurostile"/>
              </a:rPr>
              <a:t>long term deployment </a:t>
            </a:r>
          </a:p>
        </p:txBody>
      </p:sp>
      <p:sp>
        <p:nvSpPr>
          <p:cNvPr id="12" name="TextBox 11"/>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1429"/>
            <a:ext cx="9144001" cy="348796"/>
          </a:xfrm>
          <a:prstGeom prst="rect">
            <a:avLst/>
          </a:prstGeom>
        </p:spPr>
      </p:pic>
      <p:pic>
        <p:nvPicPr>
          <p:cNvPr id="4" name="Picture 3"/>
          <p:cNvPicPr>
            <a:picLocks noChangeAspect="1"/>
          </p:cNvPicPr>
          <p:nvPr/>
        </p:nvPicPr>
        <p:blipFill>
          <a:blip r:embed="rId2"/>
          <a:stretch>
            <a:fillRect/>
          </a:stretch>
        </p:blipFill>
        <p:spPr>
          <a:xfrm>
            <a:off x="-1" y="299369"/>
            <a:ext cx="9144002" cy="891268"/>
          </a:xfrm>
          <a:prstGeom prst="rect">
            <a:avLst/>
          </a:prstGeom>
        </p:spPr>
      </p:pic>
      <p:pic>
        <p:nvPicPr>
          <p:cNvPr id="8" name="Picture 7" descr="500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039704"/>
            <a:ext cx="2936354" cy="3562776"/>
          </a:xfrm>
          <a:prstGeom prst="rect">
            <a:avLst/>
          </a:prstGeom>
        </p:spPr>
      </p:pic>
      <p:pic>
        <p:nvPicPr>
          <p:cNvPr id="11" name="Picture 10" descr="5000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09" y="4452789"/>
            <a:ext cx="1660650" cy="1673691"/>
          </a:xfrm>
          <a:prstGeom prst="rect">
            <a:avLst/>
          </a:prstGeom>
        </p:spPr>
      </p:pic>
      <p:pic>
        <p:nvPicPr>
          <p:cNvPr id="12" name="Picture 11" descr="5000 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5348" y="4163905"/>
            <a:ext cx="1314251" cy="2104815"/>
          </a:xfrm>
          <a:prstGeom prst="rect">
            <a:avLst/>
          </a:prstGeom>
        </p:spPr>
      </p:pic>
      <p:pic>
        <p:nvPicPr>
          <p:cNvPr id="6" name="Picture 5" descr="Screen Shot 2014-05-09 at 16.16.1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1600" y="4204569"/>
            <a:ext cx="3688080" cy="2213739"/>
          </a:xfrm>
          <a:prstGeom prst="rect">
            <a:avLst/>
          </a:prstGeom>
        </p:spPr>
      </p:pic>
      <p:sp>
        <p:nvSpPr>
          <p:cNvPr id="10" name="TextBox 9"/>
          <p:cNvSpPr txBox="1"/>
          <p:nvPr/>
        </p:nvSpPr>
        <p:spPr>
          <a:xfrm>
            <a:off x="2867039" y="4452789"/>
            <a:ext cx="2314561" cy="1384995"/>
          </a:xfrm>
          <a:prstGeom prst="rect">
            <a:avLst/>
          </a:prstGeom>
          <a:noFill/>
        </p:spPr>
        <p:txBody>
          <a:bodyPr wrap="square" rtlCol="0">
            <a:spAutoFit/>
          </a:bodyPr>
          <a:lstStyle/>
          <a:p>
            <a:pPr algn="ctr"/>
            <a:r>
              <a:rPr lang="en-US" sz="1400" b="1" dirty="0" smtClean="0">
                <a:solidFill>
                  <a:srgbClr val="3D3D69"/>
                </a:solidFill>
                <a:latin typeface="Eurostile"/>
                <a:cs typeface="Eurostile"/>
              </a:rPr>
              <a:t>Unrestricted Sensor Ports</a:t>
            </a:r>
          </a:p>
          <a:p>
            <a:pPr algn="ctr"/>
            <a:r>
              <a:rPr lang="en-US" sz="1400" dirty="0" smtClean="0">
                <a:latin typeface="Eurostile"/>
                <a:cs typeface="Eurostile"/>
              </a:rPr>
              <a:t>The sensor ports on the AP-5000 can take any combination of optical or ISE sensors allowing many possible combinations</a:t>
            </a:r>
            <a:endParaRPr lang="en-US" sz="1400" dirty="0">
              <a:latin typeface="Eurostile"/>
              <a:cs typeface="Eurostile"/>
            </a:endParaRPr>
          </a:p>
        </p:txBody>
      </p:sp>
      <p:sp>
        <p:nvSpPr>
          <p:cNvPr id="14" name="TextBox 13"/>
          <p:cNvSpPr txBox="1"/>
          <p:nvPr/>
        </p:nvSpPr>
        <p:spPr>
          <a:xfrm>
            <a:off x="396848" y="477520"/>
            <a:ext cx="8267114" cy="461665"/>
          </a:xfrm>
          <a:prstGeom prst="rect">
            <a:avLst/>
          </a:prstGeom>
          <a:noFill/>
        </p:spPr>
        <p:txBody>
          <a:bodyPr wrap="square" rtlCol="0">
            <a:spAutoFit/>
          </a:bodyPr>
          <a:lstStyle/>
          <a:p>
            <a:r>
              <a:rPr lang="en-US" sz="2400" b="1" dirty="0" smtClean="0">
                <a:solidFill>
                  <a:schemeClr val="bg1"/>
                </a:solidFill>
                <a:latin typeface="Eurostile"/>
                <a:cs typeface="Eurostile"/>
              </a:rPr>
              <a:t>The AP-5000 Package                      </a:t>
            </a:r>
            <a:r>
              <a:rPr lang="en-US" sz="1400" b="1" dirty="0" smtClean="0">
                <a:solidFill>
                  <a:schemeClr val="bg1"/>
                </a:solidFill>
                <a:latin typeface="Eurostile"/>
                <a:cs typeface="Eurostile"/>
              </a:rPr>
              <a:t>Advanced portable water quality package   </a:t>
            </a:r>
            <a:endParaRPr lang="en-US" sz="1400" b="1" dirty="0">
              <a:solidFill>
                <a:schemeClr val="bg1"/>
              </a:solidFill>
              <a:latin typeface="Eurostile"/>
              <a:cs typeface="Eurostile"/>
            </a:endParaRPr>
          </a:p>
        </p:txBody>
      </p:sp>
      <p:sp>
        <p:nvSpPr>
          <p:cNvPr id="15" name="TextBox 14"/>
          <p:cNvSpPr txBox="1"/>
          <p:nvPr/>
        </p:nvSpPr>
        <p:spPr>
          <a:xfrm>
            <a:off x="2915920" y="1392072"/>
            <a:ext cx="5953760" cy="2893100"/>
          </a:xfrm>
          <a:prstGeom prst="rect">
            <a:avLst/>
          </a:prstGeom>
          <a:noFill/>
        </p:spPr>
        <p:txBody>
          <a:bodyPr wrap="square" rtlCol="0">
            <a:spAutoFit/>
          </a:bodyPr>
          <a:lstStyle/>
          <a:p>
            <a:r>
              <a:rPr lang="en-US" sz="1400" b="1" dirty="0" smtClean="0">
                <a:solidFill>
                  <a:srgbClr val="3D3D69"/>
                </a:solidFill>
                <a:latin typeface="Eurostile"/>
                <a:cs typeface="Eurostile"/>
              </a:rPr>
              <a:t>The AP-5000 Package offers the customer further flexibility and greater sensor capacity and is capable of recording 14 parameters</a:t>
            </a:r>
          </a:p>
          <a:p>
            <a:endParaRPr lang="en-US" sz="1400" b="1" dirty="0">
              <a:solidFill>
                <a:srgbClr val="3D3D69"/>
              </a:solidFill>
              <a:latin typeface="Eurostile"/>
              <a:cs typeface="Eurostile"/>
            </a:endParaRPr>
          </a:p>
          <a:p>
            <a:r>
              <a:rPr lang="en-US" sz="1400" dirty="0" smtClean="0">
                <a:latin typeface="Eurostile"/>
                <a:cs typeface="Eurostile"/>
              </a:rPr>
              <a:t>The AP-5000 probe comes with </a:t>
            </a:r>
            <a:r>
              <a:rPr lang="en-US" sz="1400" dirty="0">
                <a:solidFill>
                  <a:srgbClr val="000000"/>
                </a:solidFill>
                <a:latin typeface="Eurostile"/>
                <a:cs typeface="Eurostile"/>
              </a:rPr>
              <a:t>Optical DO, Conductivity*, pH/ORP, </a:t>
            </a:r>
            <a:r>
              <a:rPr lang="en-US" sz="1400" dirty="0" smtClean="0">
                <a:solidFill>
                  <a:srgbClr val="000000"/>
                </a:solidFill>
                <a:latin typeface="Eurostile"/>
                <a:cs typeface="Eurostile"/>
              </a:rPr>
              <a:t>Temperature and </a:t>
            </a:r>
            <a:r>
              <a:rPr lang="en-US" sz="1400" dirty="0">
                <a:latin typeface="Eurostile"/>
                <a:cs typeface="Eurostile"/>
              </a:rPr>
              <a:t>D</a:t>
            </a:r>
            <a:r>
              <a:rPr lang="en-US" sz="1400" dirty="0" smtClean="0">
                <a:latin typeface="Eurostile"/>
                <a:cs typeface="Eurostile"/>
              </a:rPr>
              <a:t>epth as standard plus 4 unrestricted auxiliary ports</a:t>
            </a:r>
          </a:p>
          <a:p>
            <a:endParaRPr lang="en-US" sz="1400" dirty="0">
              <a:latin typeface="Eurostile"/>
              <a:cs typeface="Eurostile"/>
            </a:endParaRPr>
          </a:p>
          <a:p>
            <a:r>
              <a:rPr lang="en-US" sz="1400" dirty="0" smtClean="0">
                <a:latin typeface="Eurostile"/>
                <a:cs typeface="Eurostile"/>
              </a:rPr>
              <a:t>This package also comes fully supplied and packed in a rugged case as shown, that is capable of holding </a:t>
            </a:r>
            <a:r>
              <a:rPr lang="en-US" sz="1400" dirty="0">
                <a:latin typeface="Eurostile"/>
                <a:cs typeface="Eurostile"/>
              </a:rPr>
              <a:t>a</a:t>
            </a:r>
            <a:r>
              <a:rPr lang="en-US" sz="1400" dirty="0" smtClean="0">
                <a:latin typeface="Eurostile"/>
                <a:cs typeface="Eurostile"/>
              </a:rPr>
              <a:t> 20m extension cable</a:t>
            </a:r>
          </a:p>
          <a:p>
            <a:endParaRPr lang="en-US" sz="1400" dirty="0">
              <a:latin typeface="Eurostile"/>
              <a:cs typeface="Eurostile"/>
            </a:endParaRPr>
          </a:p>
          <a:p>
            <a:r>
              <a:rPr lang="en-US" sz="1400" dirty="0" smtClean="0">
                <a:latin typeface="Eurostile"/>
                <a:cs typeface="Eurostile"/>
              </a:rPr>
              <a:t>This system is particularly useful if a customer wants to measure Turbidity and another optical parameter in the same probe, which is not possible on the AP-2000</a:t>
            </a:r>
          </a:p>
          <a:p>
            <a:r>
              <a:rPr lang="en-US" sz="1400" dirty="0" smtClean="0">
                <a:latin typeface="Eurostile"/>
                <a:cs typeface="Eurostile"/>
              </a:rPr>
              <a:t> </a:t>
            </a:r>
            <a:endParaRPr lang="en-US" sz="1400" dirty="0">
              <a:latin typeface="Eurostile"/>
              <a:cs typeface="Eurostile"/>
            </a:endParaRPr>
          </a:p>
        </p:txBody>
      </p:sp>
      <p:sp>
        <p:nvSpPr>
          <p:cNvPr id="13" name="TextBox 12"/>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P-700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694146"/>
            <a:ext cx="3504898" cy="2108018"/>
          </a:xfrm>
          <a:prstGeom prst="rect">
            <a:avLst/>
          </a:prstGeom>
        </p:spPr>
      </p:pic>
      <p:pic>
        <p:nvPicPr>
          <p:cNvPr id="14" name="Picture 13" descr="Description: Macintosh HD:Users:chrispeacock:Desktop:Screen Shot 2014-02-12 at 15.55.18.png"/>
          <p:cNvPicPr/>
          <p:nvPr/>
        </p:nvPicPr>
        <p:blipFill rotWithShape="1">
          <a:blip r:embed="rId3" cstate="email">
            <a:extLst>
              <a:ext uri="{28A0092B-C50C-407E-A947-70E740481C1C}">
                <a14:useLocalDpi xmlns:a14="http://schemas.microsoft.com/office/drawing/2010/main"/>
              </a:ext>
            </a:extLst>
          </a:blip>
          <a:srcRect/>
          <a:stretch/>
        </p:blipFill>
        <p:spPr bwMode="auto">
          <a:xfrm>
            <a:off x="3666196" y="3336057"/>
            <a:ext cx="2064043" cy="1307064"/>
          </a:xfrm>
          <a:prstGeom prst="rect">
            <a:avLst/>
          </a:prstGeom>
          <a:noFill/>
          <a:ln>
            <a:noFill/>
          </a:ln>
        </p:spPr>
      </p:pic>
      <p:pic>
        <p:nvPicPr>
          <p:cNvPr id="2" name="Picture 1"/>
          <p:cNvPicPr>
            <a:picLocks noChangeAspect="1"/>
          </p:cNvPicPr>
          <p:nvPr/>
        </p:nvPicPr>
        <p:blipFill>
          <a:blip r:embed="rId4"/>
          <a:stretch>
            <a:fillRect/>
          </a:stretch>
        </p:blipFill>
        <p:spPr>
          <a:xfrm>
            <a:off x="-1" y="6531429"/>
            <a:ext cx="9144001" cy="348796"/>
          </a:xfrm>
          <a:prstGeom prst="rect">
            <a:avLst/>
          </a:prstGeom>
        </p:spPr>
      </p:pic>
      <p:pic>
        <p:nvPicPr>
          <p:cNvPr id="4" name="Picture 3"/>
          <p:cNvPicPr>
            <a:picLocks noChangeAspect="1"/>
          </p:cNvPicPr>
          <p:nvPr/>
        </p:nvPicPr>
        <p:blipFill>
          <a:blip r:embed="rId4"/>
          <a:stretch>
            <a:fillRect/>
          </a:stretch>
        </p:blipFill>
        <p:spPr>
          <a:xfrm>
            <a:off x="-1" y="299369"/>
            <a:ext cx="9144002" cy="891268"/>
          </a:xfrm>
          <a:prstGeom prst="rect">
            <a:avLst/>
          </a:prstGeom>
        </p:spPr>
      </p:pic>
      <p:sp>
        <p:nvSpPr>
          <p:cNvPr id="5" name="TextBox 4"/>
          <p:cNvSpPr txBox="1"/>
          <p:nvPr/>
        </p:nvSpPr>
        <p:spPr>
          <a:xfrm>
            <a:off x="396848" y="477520"/>
            <a:ext cx="8147711" cy="461665"/>
          </a:xfrm>
          <a:prstGeom prst="rect">
            <a:avLst/>
          </a:prstGeom>
          <a:noFill/>
        </p:spPr>
        <p:txBody>
          <a:bodyPr wrap="square" rtlCol="0">
            <a:spAutoFit/>
          </a:bodyPr>
          <a:lstStyle/>
          <a:p>
            <a:r>
              <a:rPr lang="en-US" sz="2400" b="1" dirty="0" smtClean="0">
                <a:solidFill>
                  <a:schemeClr val="bg1"/>
                </a:solidFill>
                <a:latin typeface="Eurostile"/>
                <a:cs typeface="Eurostile"/>
              </a:rPr>
              <a:t>The AP-7000 Package                           </a:t>
            </a:r>
            <a:r>
              <a:rPr lang="en-US" sz="1400" b="1" dirty="0" smtClean="0">
                <a:solidFill>
                  <a:schemeClr val="bg1"/>
                </a:solidFill>
                <a:latin typeface="Eurostile"/>
                <a:cs typeface="Eurostile"/>
              </a:rPr>
              <a:t>For long term unmanned deployments</a:t>
            </a:r>
            <a:endParaRPr lang="en-US" sz="1400" b="1" dirty="0">
              <a:solidFill>
                <a:schemeClr val="bg1"/>
              </a:solidFill>
              <a:latin typeface="Eurostile"/>
              <a:cs typeface="Eurostile"/>
            </a:endParaRPr>
          </a:p>
        </p:txBody>
      </p:sp>
      <p:sp>
        <p:nvSpPr>
          <p:cNvPr id="10" name="TextBox 9"/>
          <p:cNvSpPr txBox="1"/>
          <p:nvPr/>
        </p:nvSpPr>
        <p:spPr>
          <a:xfrm>
            <a:off x="254302" y="1351432"/>
            <a:ext cx="7944818" cy="1384995"/>
          </a:xfrm>
          <a:prstGeom prst="rect">
            <a:avLst/>
          </a:prstGeom>
          <a:noFill/>
        </p:spPr>
        <p:txBody>
          <a:bodyPr wrap="square" rtlCol="0">
            <a:spAutoFit/>
          </a:bodyPr>
          <a:lstStyle/>
          <a:p>
            <a:r>
              <a:rPr lang="en-US" sz="1400" b="1" dirty="0" smtClean="0">
                <a:solidFill>
                  <a:srgbClr val="3D3D69"/>
                </a:solidFill>
                <a:latin typeface="Eurostile"/>
                <a:cs typeface="Eurostile"/>
              </a:rPr>
              <a:t>The </a:t>
            </a:r>
            <a:r>
              <a:rPr lang="en-US" sz="1400" b="1" dirty="0">
                <a:solidFill>
                  <a:srgbClr val="3D3D69"/>
                </a:solidFill>
                <a:latin typeface="Eurostile"/>
                <a:cs typeface="Eurostile"/>
              </a:rPr>
              <a:t>AP-7000 probe comes with Optical DO, </a:t>
            </a:r>
            <a:r>
              <a:rPr lang="en-US" sz="1400" b="1" dirty="0" smtClean="0">
                <a:solidFill>
                  <a:srgbClr val="3D3D69"/>
                </a:solidFill>
                <a:latin typeface="Eurostile"/>
                <a:cs typeface="Eurostile"/>
              </a:rPr>
              <a:t>Conductivity*, </a:t>
            </a:r>
            <a:r>
              <a:rPr lang="en-US" sz="1400" b="1" dirty="0">
                <a:solidFill>
                  <a:srgbClr val="3D3D69"/>
                </a:solidFill>
                <a:latin typeface="Eurostile"/>
                <a:cs typeface="Eurostile"/>
              </a:rPr>
              <a:t>pH/ORP, </a:t>
            </a:r>
            <a:r>
              <a:rPr lang="en-US" sz="1400" b="1" dirty="0" smtClean="0">
                <a:solidFill>
                  <a:srgbClr val="3D3D69"/>
                </a:solidFill>
                <a:latin typeface="Eurostile"/>
                <a:cs typeface="Eurostile"/>
              </a:rPr>
              <a:t>Temperature, Depth. </a:t>
            </a:r>
          </a:p>
          <a:p>
            <a:endParaRPr lang="en-US" sz="1400" dirty="0">
              <a:latin typeface="Eurostile"/>
              <a:cs typeface="Eurostile"/>
            </a:endParaRPr>
          </a:p>
          <a:p>
            <a:r>
              <a:rPr lang="en-US" sz="1400" dirty="0" smtClean="0">
                <a:solidFill>
                  <a:srgbClr val="000000"/>
                </a:solidFill>
                <a:latin typeface="Eurostile"/>
                <a:cs typeface="Eurostile"/>
              </a:rPr>
              <a:t>Probe has 6 </a:t>
            </a:r>
            <a:r>
              <a:rPr lang="en-US" sz="1400" dirty="0" err="1" smtClean="0">
                <a:solidFill>
                  <a:srgbClr val="000000"/>
                </a:solidFill>
                <a:latin typeface="Eurostile"/>
                <a:cs typeface="Eurostile"/>
              </a:rPr>
              <a:t>customisable</a:t>
            </a:r>
            <a:r>
              <a:rPr lang="en-US" sz="1400" dirty="0" smtClean="0">
                <a:solidFill>
                  <a:srgbClr val="000000"/>
                </a:solidFill>
                <a:latin typeface="Eurostile"/>
                <a:cs typeface="Eurostile"/>
              </a:rPr>
              <a:t> sensor ports allowing you to record up to 16 parameters at once</a:t>
            </a:r>
          </a:p>
          <a:p>
            <a:endParaRPr lang="en-US" sz="1400" b="1" dirty="0">
              <a:solidFill>
                <a:srgbClr val="3D3D69"/>
              </a:solidFill>
              <a:latin typeface="Eurostile"/>
              <a:cs typeface="Eurostile"/>
            </a:endParaRPr>
          </a:p>
          <a:p>
            <a:r>
              <a:rPr lang="en-US" sz="1400" b="1" dirty="0">
                <a:solidFill>
                  <a:srgbClr val="3D3D69"/>
                </a:solidFill>
                <a:latin typeface="Eurostile"/>
                <a:cs typeface="Eurostile"/>
              </a:rPr>
              <a:t>W</a:t>
            </a:r>
            <a:r>
              <a:rPr lang="en-US" sz="1400" b="1" dirty="0" smtClean="0">
                <a:solidFill>
                  <a:srgbClr val="3D3D69"/>
                </a:solidFill>
                <a:latin typeface="Eurostile"/>
                <a:cs typeface="Eurostile"/>
              </a:rPr>
              <a:t>iper </a:t>
            </a:r>
            <a:r>
              <a:rPr lang="en-US" sz="1400" b="1" dirty="0">
                <a:solidFill>
                  <a:srgbClr val="3D3D69"/>
                </a:solidFill>
                <a:latin typeface="Eurostile"/>
                <a:cs typeface="Eurostile"/>
              </a:rPr>
              <a:t>cleans </a:t>
            </a:r>
            <a:r>
              <a:rPr lang="en-US" sz="1400" b="1" i="1" dirty="0">
                <a:solidFill>
                  <a:srgbClr val="3D3D69"/>
                </a:solidFill>
                <a:latin typeface="Eurostile"/>
                <a:cs typeface="Eurostile"/>
              </a:rPr>
              <a:t>all </a:t>
            </a:r>
            <a:r>
              <a:rPr lang="en-US" sz="1400" b="1" dirty="0">
                <a:solidFill>
                  <a:srgbClr val="3D3D69"/>
                </a:solidFill>
                <a:latin typeface="Eurostile"/>
                <a:cs typeface="Eurostile"/>
              </a:rPr>
              <a:t>of the sensors that are connected to the probe, keeping sensors cleaner for longer</a:t>
            </a:r>
          </a:p>
          <a:p>
            <a:endParaRPr lang="en-US" sz="1400" b="1" dirty="0" smtClean="0">
              <a:solidFill>
                <a:srgbClr val="3D3D69"/>
              </a:solidFill>
              <a:latin typeface="Eurostile"/>
              <a:cs typeface="Eurostile"/>
            </a:endParaRPr>
          </a:p>
        </p:txBody>
      </p:sp>
      <p:sp>
        <p:nvSpPr>
          <p:cNvPr id="11" name="TextBox 10"/>
          <p:cNvSpPr txBox="1"/>
          <p:nvPr/>
        </p:nvSpPr>
        <p:spPr>
          <a:xfrm>
            <a:off x="5577839" y="3336057"/>
            <a:ext cx="3566161" cy="1169551"/>
          </a:xfrm>
          <a:prstGeom prst="rect">
            <a:avLst/>
          </a:prstGeom>
          <a:noFill/>
        </p:spPr>
        <p:txBody>
          <a:bodyPr wrap="square" rtlCol="0">
            <a:spAutoFit/>
          </a:bodyPr>
          <a:lstStyle/>
          <a:p>
            <a:pPr algn="ctr"/>
            <a:r>
              <a:rPr lang="en-US" sz="1400" b="1" dirty="0" smtClean="0">
                <a:solidFill>
                  <a:srgbClr val="3D3D69"/>
                </a:solidFill>
                <a:latin typeface="Eurostile"/>
                <a:cs typeface="Eurostile"/>
              </a:rPr>
              <a:t>Use the AP-7000 with Telemetry for the ultimate extended deployment</a:t>
            </a:r>
          </a:p>
          <a:p>
            <a:endParaRPr lang="en-US" sz="1400" b="1" dirty="0" smtClean="0">
              <a:solidFill>
                <a:srgbClr val="3D3D69"/>
              </a:solidFill>
              <a:latin typeface="Eurostile"/>
              <a:cs typeface="Eurostile"/>
            </a:endParaRPr>
          </a:p>
          <a:p>
            <a:pPr algn="ctr"/>
            <a:r>
              <a:rPr lang="en-US" sz="1400" dirty="0" smtClean="0">
                <a:solidFill>
                  <a:srgbClr val="000000"/>
                </a:solidFill>
                <a:latin typeface="Eurostile"/>
                <a:cs typeface="Eurostile"/>
              </a:rPr>
              <a:t>Bring data right to your PC and view all of your deployments via Timeview</a:t>
            </a:r>
          </a:p>
        </p:txBody>
      </p:sp>
      <p:sp>
        <p:nvSpPr>
          <p:cNvPr id="6" name="TextBox 5"/>
          <p:cNvSpPr txBox="1"/>
          <p:nvPr/>
        </p:nvSpPr>
        <p:spPr>
          <a:xfrm>
            <a:off x="8199120" y="6268720"/>
            <a:ext cx="184666" cy="369332"/>
          </a:xfrm>
          <a:prstGeom prst="rect">
            <a:avLst/>
          </a:prstGeom>
          <a:noFill/>
        </p:spPr>
        <p:txBody>
          <a:bodyPr wrap="none" rtlCol="0">
            <a:spAutoFit/>
          </a:bodyPr>
          <a:lstStyle/>
          <a:p>
            <a:endParaRPr lang="en-US" dirty="0"/>
          </a:p>
        </p:txBody>
      </p:sp>
      <p:sp>
        <p:nvSpPr>
          <p:cNvPr id="7" name="TextBox 6"/>
          <p:cNvSpPr txBox="1"/>
          <p:nvPr/>
        </p:nvSpPr>
        <p:spPr>
          <a:xfrm>
            <a:off x="4946386" y="2923017"/>
            <a:ext cx="3921760" cy="338554"/>
          </a:xfrm>
          <a:prstGeom prst="rect">
            <a:avLst/>
          </a:prstGeom>
          <a:noFill/>
        </p:spPr>
        <p:txBody>
          <a:bodyPr wrap="square" rtlCol="0">
            <a:spAutoFit/>
          </a:bodyPr>
          <a:lstStyle/>
          <a:p>
            <a:pPr algn="r"/>
            <a:r>
              <a:rPr lang="en-US" sz="1600" b="1" dirty="0" smtClean="0">
                <a:solidFill>
                  <a:srgbClr val="3D3D69"/>
                </a:solidFill>
                <a:latin typeface="Eurostile"/>
                <a:cs typeface="Eurostile"/>
              </a:rPr>
              <a:t>AP-7000 with Telemetry</a:t>
            </a:r>
            <a:endParaRPr lang="en-US" sz="1600" b="1" dirty="0">
              <a:solidFill>
                <a:srgbClr val="3D3D69"/>
              </a:solidFill>
              <a:latin typeface="Eurostile"/>
              <a:cs typeface="Eurostile"/>
            </a:endParaRPr>
          </a:p>
        </p:txBody>
      </p:sp>
      <p:cxnSp>
        <p:nvCxnSpPr>
          <p:cNvPr id="18" name="Straight Connector 17"/>
          <p:cNvCxnSpPr/>
          <p:nvPr/>
        </p:nvCxnSpPr>
        <p:spPr>
          <a:xfrm>
            <a:off x="3666196" y="3261571"/>
            <a:ext cx="5201950" cy="0"/>
          </a:xfrm>
          <a:prstGeom prst="line">
            <a:avLst/>
          </a:prstGeom>
          <a:ln>
            <a:solidFill>
              <a:srgbClr val="3D3D69"/>
            </a:solidFill>
          </a:ln>
          <a:effectLst>
            <a:outerShdw blurRad="76200" dist="12700" dir="2700000" sy="-23000" kx="-800400" algn="bl" rotWithShape="0">
              <a:prstClr val="black">
                <a:alpha val="2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2400" y="4802164"/>
            <a:ext cx="5577839" cy="24555"/>
          </a:xfrm>
          <a:prstGeom prst="line">
            <a:avLst/>
          </a:prstGeom>
          <a:ln>
            <a:solidFill>
              <a:srgbClr val="3D3D69"/>
            </a:solidFill>
          </a:ln>
          <a:effectLst>
            <a:outerShdw blurRad="76200" dist="12700" dir="2700000" sy="-23000" kx="-800400" algn="bl" rotWithShape="0">
              <a:prstClr val="black">
                <a:alpha val="20000"/>
              </a:prstClr>
            </a:outerShdw>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54302" y="4826719"/>
            <a:ext cx="3819858" cy="338554"/>
          </a:xfrm>
          <a:prstGeom prst="rect">
            <a:avLst/>
          </a:prstGeom>
          <a:noFill/>
        </p:spPr>
        <p:txBody>
          <a:bodyPr wrap="square" rtlCol="0">
            <a:spAutoFit/>
          </a:bodyPr>
          <a:lstStyle/>
          <a:p>
            <a:r>
              <a:rPr lang="en-US" sz="1600" b="1" dirty="0" smtClean="0">
                <a:solidFill>
                  <a:srgbClr val="3D3D69"/>
                </a:solidFill>
                <a:latin typeface="Eurostile"/>
                <a:cs typeface="Eurostile"/>
              </a:rPr>
              <a:t>AP-7000 At Sea</a:t>
            </a:r>
            <a:endParaRPr lang="en-US" sz="1600" b="1" dirty="0">
              <a:solidFill>
                <a:srgbClr val="3D3D69"/>
              </a:solidFill>
              <a:latin typeface="Eurostile"/>
              <a:cs typeface="Eurostile"/>
            </a:endParaRPr>
          </a:p>
        </p:txBody>
      </p:sp>
      <p:sp>
        <p:nvSpPr>
          <p:cNvPr id="32" name="TextBox 31"/>
          <p:cNvSpPr txBox="1"/>
          <p:nvPr/>
        </p:nvSpPr>
        <p:spPr>
          <a:xfrm>
            <a:off x="254302" y="5165273"/>
            <a:ext cx="5323537" cy="1292662"/>
          </a:xfrm>
          <a:prstGeom prst="rect">
            <a:avLst/>
          </a:prstGeom>
          <a:noFill/>
        </p:spPr>
        <p:txBody>
          <a:bodyPr wrap="square" rtlCol="0">
            <a:spAutoFit/>
          </a:bodyPr>
          <a:lstStyle/>
          <a:p>
            <a:pPr algn="ctr"/>
            <a:r>
              <a:rPr lang="en-US" sz="1400" b="1" dirty="0" smtClean="0">
                <a:solidFill>
                  <a:srgbClr val="3D3D69"/>
                </a:solidFill>
                <a:latin typeface="Eurostile"/>
                <a:cs typeface="Eurostile"/>
              </a:rPr>
              <a:t>Hard-anodized marine grade </a:t>
            </a:r>
            <a:r>
              <a:rPr lang="en-US" sz="1400" b="1" dirty="0" err="1" smtClean="0">
                <a:solidFill>
                  <a:srgbClr val="3D3D69"/>
                </a:solidFill>
                <a:latin typeface="Eurostile"/>
                <a:cs typeface="Eurostile"/>
              </a:rPr>
              <a:t>aluminium</a:t>
            </a:r>
            <a:r>
              <a:rPr lang="en-US" sz="1400" b="1" dirty="0" smtClean="0">
                <a:solidFill>
                  <a:srgbClr val="3D3D69"/>
                </a:solidFill>
                <a:latin typeface="Eurostile"/>
                <a:cs typeface="Eurostile"/>
              </a:rPr>
              <a:t> used throughout our range is perfect for use in all water types, even salt water</a:t>
            </a:r>
          </a:p>
          <a:p>
            <a:endParaRPr lang="en-US" sz="200" b="1" dirty="0" smtClean="0">
              <a:solidFill>
                <a:srgbClr val="3D3D69"/>
              </a:solidFill>
              <a:latin typeface="Eurostile"/>
              <a:cs typeface="Eurostile"/>
            </a:endParaRPr>
          </a:p>
          <a:p>
            <a:endParaRPr lang="en-US" sz="200" b="1" dirty="0">
              <a:solidFill>
                <a:srgbClr val="3D3D69"/>
              </a:solidFill>
              <a:latin typeface="Eurostile"/>
              <a:cs typeface="Eurostile"/>
            </a:endParaRPr>
          </a:p>
          <a:p>
            <a:endParaRPr lang="en-US" sz="200" b="1" dirty="0" smtClean="0">
              <a:solidFill>
                <a:srgbClr val="3D3D69"/>
              </a:solidFill>
              <a:latin typeface="Eurostile"/>
              <a:cs typeface="Eurostile"/>
            </a:endParaRPr>
          </a:p>
          <a:p>
            <a:endParaRPr lang="en-US" sz="200" b="1" dirty="0" smtClean="0">
              <a:solidFill>
                <a:srgbClr val="3D3D69"/>
              </a:solidFill>
              <a:latin typeface="Eurostile"/>
              <a:cs typeface="Eurostile"/>
            </a:endParaRPr>
          </a:p>
          <a:p>
            <a:r>
              <a:rPr lang="en-US" sz="1400" b="1" dirty="0" smtClean="0">
                <a:solidFill>
                  <a:srgbClr val="3D3D69"/>
                </a:solidFill>
                <a:latin typeface="Eurostile"/>
                <a:cs typeface="Eurostile"/>
              </a:rPr>
              <a:t>Did you know…</a:t>
            </a:r>
          </a:p>
          <a:p>
            <a:r>
              <a:rPr lang="en-US" sz="1400" dirty="0" smtClean="0">
                <a:latin typeface="Eurostile"/>
                <a:cs typeface="Eurostile"/>
              </a:rPr>
              <a:t>The smooth surface of our probe body offers resistance to </a:t>
            </a:r>
            <a:r>
              <a:rPr lang="en-US" sz="1400" dirty="0" err="1" smtClean="0">
                <a:latin typeface="Eurostile"/>
                <a:cs typeface="Eurostile"/>
              </a:rPr>
              <a:t>biofouling</a:t>
            </a:r>
            <a:r>
              <a:rPr lang="en-US" sz="1400" dirty="0" smtClean="0">
                <a:latin typeface="Eurostile"/>
                <a:cs typeface="Eurostile"/>
              </a:rPr>
              <a:t> seen on many plastic bodied probes</a:t>
            </a:r>
          </a:p>
        </p:txBody>
      </p:sp>
      <p:pic>
        <p:nvPicPr>
          <p:cNvPr id="8" name="Picture 7" descr="Screen Shot 2014-05-14 at 15.53.2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972" y="4643121"/>
            <a:ext cx="3120789" cy="1869440"/>
          </a:xfrm>
          <a:prstGeom prst="rect">
            <a:avLst/>
          </a:prstGeom>
        </p:spPr>
      </p:pic>
      <p:sp>
        <p:nvSpPr>
          <p:cNvPr id="17" name="TextBox 16"/>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2260613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531429"/>
            <a:ext cx="9144001" cy="348796"/>
          </a:xfrm>
          <a:prstGeom prst="rect">
            <a:avLst/>
          </a:prstGeom>
        </p:spPr>
      </p:pic>
      <p:pic>
        <p:nvPicPr>
          <p:cNvPr id="6" name="Picture 5"/>
          <p:cNvPicPr>
            <a:picLocks noChangeAspect="1"/>
          </p:cNvPicPr>
          <p:nvPr/>
        </p:nvPicPr>
        <p:blipFill>
          <a:blip r:embed="rId2"/>
          <a:stretch>
            <a:fillRect/>
          </a:stretch>
        </p:blipFill>
        <p:spPr>
          <a:xfrm>
            <a:off x="-1" y="299369"/>
            <a:ext cx="9144002" cy="891268"/>
          </a:xfrm>
          <a:prstGeom prst="rect">
            <a:avLst/>
          </a:prstGeom>
        </p:spPr>
      </p:pic>
      <p:sp>
        <p:nvSpPr>
          <p:cNvPr id="7" name="TextBox 6"/>
          <p:cNvSpPr txBox="1"/>
          <p:nvPr/>
        </p:nvSpPr>
        <p:spPr>
          <a:xfrm>
            <a:off x="396849" y="477520"/>
            <a:ext cx="3749040" cy="461665"/>
          </a:xfrm>
          <a:prstGeom prst="rect">
            <a:avLst/>
          </a:prstGeom>
          <a:noFill/>
        </p:spPr>
        <p:txBody>
          <a:bodyPr wrap="square" rtlCol="0">
            <a:spAutoFit/>
          </a:bodyPr>
          <a:lstStyle/>
          <a:p>
            <a:r>
              <a:rPr lang="en-US" sz="2400" b="1" dirty="0" smtClean="0">
                <a:solidFill>
                  <a:schemeClr val="bg1"/>
                </a:solidFill>
                <a:latin typeface="Eurostile"/>
                <a:cs typeface="Eurostile"/>
              </a:rPr>
              <a:t>Aquaread Parameters</a:t>
            </a:r>
            <a:endParaRPr lang="en-US" sz="2400" b="1" dirty="0">
              <a:solidFill>
                <a:schemeClr val="bg1"/>
              </a:solidFill>
              <a:latin typeface="Eurostile"/>
              <a:cs typeface="Eurostile"/>
            </a:endParaRPr>
          </a:p>
        </p:txBody>
      </p:sp>
      <p:sp>
        <p:nvSpPr>
          <p:cNvPr id="12" name="TextBox 11"/>
          <p:cNvSpPr txBox="1"/>
          <p:nvPr/>
        </p:nvSpPr>
        <p:spPr>
          <a:xfrm>
            <a:off x="254302" y="1536098"/>
            <a:ext cx="7944818" cy="369332"/>
          </a:xfrm>
          <a:prstGeom prst="rect">
            <a:avLst/>
          </a:prstGeom>
          <a:noFill/>
        </p:spPr>
        <p:txBody>
          <a:bodyPr wrap="square" rtlCol="0">
            <a:spAutoFit/>
          </a:bodyPr>
          <a:lstStyle/>
          <a:p>
            <a:r>
              <a:rPr lang="en-US" b="1" dirty="0" smtClean="0">
                <a:solidFill>
                  <a:srgbClr val="3D3D69"/>
                </a:solidFill>
                <a:latin typeface="Eurostile"/>
                <a:cs typeface="Eurostile"/>
              </a:rPr>
              <a:t>Aquaread offer the following parameters:</a:t>
            </a:r>
            <a:endParaRPr lang="en-US" b="1" dirty="0">
              <a:solidFill>
                <a:srgbClr val="3D3D69"/>
              </a:solidFill>
              <a:latin typeface="Eurostile"/>
              <a:cs typeface="Eurostile"/>
            </a:endParaRPr>
          </a:p>
        </p:txBody>
      </p:sp>
      <p:sp>
        <p:nvSpPr>
          <p:cNvPr id="13" name="TextBox 12"/>
          <p:cNvSpPr txBox="1"/>
          <p:nvPr/>
        </p:nvSpPr>
        <p:spPr>
          <a:xfrm>
            <a:off x="396849" y="2205176"/>
            <a:ext cx="2874671" cy="3447098"/>
          </a:xfrm>
          <a:prstGeom prst="rect">
            <a:avLst/>
          </a:prstGeom>
          <a:noFill/>
        </p:spPr>
        <p:txBody>
          <a:bodyPr wrap="square" numCol="1" spcCol="540000" rtlCol="0">
            <a:spAutoFit/>
          </a:bodyPr>
          <a:lstStyle/>
          <a:p>
            <a:r>
              <a:rPr lang="en-US" sz="2000" b="1" dirty="0" smtClean="0">
                <a:solidFill>
                  <a:srgbClr val="3D3D69"/>
                </a:solidFill>
                <a:latin typeface="Eurostile"/>
                <a:cs typeface="Eurostile"/>
              </a:rPr>
              <a:t>Standard Parameters</a:t>
            </a:r>
          </a:p>
          <a:p>
            <a:r>
              <a:rPr lang="en-US" dirty="0" smtClean="0">
                <a:solidFill>
                  <a:srgbClr val="3D3D69"/>
                </a:solidFill>
                <a:latin typeface="Eurostile"/>
                <a:cs typeface="Eurostile"/>
              </a:rPr>
              <a:t>Optical Dissolved Oxygen</a:t>
            </a:r>
          </a:p>
          <a:p>
            <a:r>
              <a:rPr lang="en-US" dirty="0" smtClean="0">
                <a:solidFill>
                  <a:srgbClr val="3D3D69"/>
                </a:solidFill>
                <a:latin typeface="Eurostile"/>
                <a:cs typeface="Eurostile"/>
              </a:rPr>
              <a:t>Galvanic Dissolved Oxygen</a:t>
            </a:r>
          </a:p>
          <a:p>
            <a:r>
              <a:rPr lang="en-US" dirty="0" smtClean="0">
                <a:solidFill>
                  <a:srgbClr val="3D3D69"/>
                </a:solidFill>
                <a:latin typeface="Eurostile"/>
                <a:cs typeface="Eurostile"/>
              </a:rPr>
              <a:t>pH</a:t>
            </a:r>
          </a:p>
          <a:p>
            <a:r>
              <a:rPr lang="en-US" dirty="0" smtClean="0">
                <a:solidFill>
                  <a:srgbClr val="3D3D69"/>
                </a:solidFill>
                <a:latin typeface="Eurostile"/>
                <a:cs typeface="Eurostile"/>
              </a:rPr>
              <a:t>ORP</a:t>
            </a:r>
          </a:p>
          <a:p>
            <a:r>
              <a:rPr lang="en-US" dirty="0" smtClean="0">
                <a:solidFill>
                  <a:srgbClr val="3D3D69"/>
                </a:solidFill>
                <a:latin typeface="Eurostile"/>
                <a:cs typeface="Eurostile"/>
              </a:rPr>
              <a:t>Electrical conductivity</a:t>
            </a:r>
          </a:p>
          <a:p>
            <a:r>
              <a:rPr lang="en-US" dirty="0" smtClean="0">
                <a:solidFill>
                  <a:srgbClr val="3D3D69"/>
                </a:solidFill>
                <a:latin typeface="Eurostile"/>
                <a:cs typeface="Eurostile"/>
              </a:rPr>
              <a:t>Salinity</a:t>
            </a:r>
          </a:p>
          <a:p>
            <a:r>
              <a:rPr lang="en-US" dirty="0" smtClean="0">
                <a:solidFill>
                  <a:srgbClr val="3D3D69"/>
                </a:solidFill>
                <a:latin typeface="Eurostile"/>
                <a:cs typeface="Eurostile"/>
              </a:rPr>
              <a:t>Resistivity</a:t>
            </a:r>
          </a:p>
          <a:p>
            <a:r>
              <a:rPr lang="en-US" dirty="0" smtClean="0">
                <a:solidFill>
                  <a:srgbClr val="3D3D69"/>
                </a:solidFill>
                <a:latin typeface="Eurostile"/>
                <a:cs typeface="Eurostile"/>
              </a:rPr>
              <a:t>TDS</a:t>
            </a:r>
          </a:p>
          <a:p>
            <a:r>
              <a:rPr lang="en-US" dirty="0" smtClean="0">
                <a:solidFill>
                  <a:srgbClr val="3D3D69"/>
                </a:solidFill>
                <a:latin typeface="Eurostile"/>
                <a:cs typeface="Eurostile"/>
              </a:rPr>
              <a:t>SSG</a:t>
            </a:r>
          </a:p>
          <a:p>
            <a:r>
              <a:rPr lang="en-US" dirty="0" smtClean="0">
                <a:solidFill>
                  <a:srgbClr val="3D3D69"/>
                </a:solidFill>
                <a:latin typeface="Eurostile"/>
                <a:cs typeface="Eurostile"/>
              </a:rPr>
              <a:t>Temperature</a:t>
            </a:r>
          </a:p>
          <a:p>
            <a:r>
              <a:rPr lang="en-US" dirty="0" smtClean="0">
                <a:solidFill>
                  <a:srgbClr val="3D3D69"/>
                </a:solidFill>
                <a:latin typeface="Eurostile"/>
                <a:cs typeface="Eurostile"/>
              </a:rPr>
              <a:t>Depth / Level</a:t>
            </a:r>
            <a:endParaRPr lang="en-US" dirty="0">
              <a:solidFill>
                <a:srgbClr val="3D3D69"/>
              </a:solidFill>
              <a:latin typeface="Eurostile"/>
              <a:cs typeface="Eurostile"/>
            </a:endParaRPr>
          </a:p>
        </p:txBody>
      </p:sp>
      <p:sp>
        <p:nvSpPr>
          <p:cNvPr id="8" name="TextBox 7"/>
          <p:cNvSpPr txBox="1"/>
          <p:nvPr/>
        </p:nvSpPr>
        <p:spPr>
          <a:xfrm>
            <a:off x="3383280" y="2205176"/>
            <a:ext cx="2825089" cy="1785104"/>
          </a:xfrm>
          <a:prstGeom prst="rect">
            <a:avLst/>
          </a:prstGeom>
          <a:noFill/>
        </p:spPr>
        <p:txBody>
          <a:bodyPr wrap="square" numCol="1" spcCol="540000" rtlCol="0">
            <a:spAutoFit/>
          </a:bodyPr>
          <a:lstStyle/>
          <a:p>
            <a:r>
              <a:rPr lang="en-US" sz="2000" b="1" dirty="0" smtClean="0">
                <a:solidFill>
                  <a:srgbClr val="3D3D69"/>
                </a:solidFill>
                <a:latin typeface="Eurostile"/>
                <a:cs typeface="Eurostile"/>
              </a:rPr>
              <a:t>Ion Selective Electrodes</a:t>
            </a:r>
          </a:p>
          <a:p>
            <a:r>
              <a:rPr lang="en-US" dirty="0" smtClean="0">
                <a:solidFill>
                  <a:srgbClr val="3D3D69"/>
                </a:solidFill>
                <a:latin typeface="Eurostile"/>
                <a:cs typeface="Eurostile"/>
              </a:rPr>
              <a:t>Ammonium / Ammonia</a:t>
            </a:r>
          </a:p>
          <a:p>
            <a:r>
              <a:rPr lang="en-US" dirty="0" smtClean="0">
                <a:solidFill>
                  <a:srgbClr val="3D3D69"/>
                </a:solidFill>
                <a:latin typeface="Eurostile"/>
                <a:cs typeface="Eurostile"/>
              </a:rPr>
              <a:t>Nitrate</a:t>
            </a:r>
          </a:p>
          <a:p>
            <a:r>
              <a:rPr lang="en-US" dirty="0" smtClean="0">
                <a:solidFill>
                  <a:srgbClr val="3D3D69"/>
                </a:solidFill>
                <a:latin typeface="Eurostile"/>
                <a:cs typeface="Eurostile"/>
              </a:rPr>
              <a:t>Chloride</a:t>
            </a:r>
          </a:p>
          <a:p>
            <a:r>
              <a:rPr lang="en-US" dirty="0" smtClean="0">
                <a:solidFill>
                  <a:srgbClr val="3D3D69"/>
                </a:solidFill>
                <a:latin typeface="Eurostile"/>
                <a:cs typeface="Eurostile"/>
              </a:rPr>
              <a:t>Calcium</a:t>
            </a:r>
          </a:p>
          <a:p>
            <a:r>
              <a:rPr lang="en-US" dirty="0" smtClean="0">
                <a:solidFill>
                  <a:srgbClr val="3D3D69"/>
                </a:solidFill>
                <a:latin typeface="Eurostile"/>
                <a:cs typeface="Eurostile"/>
              </a:rPr>
              <a:t>Fluoride</a:t>
            </a:r>
            <a:endParaRPr lang="en-US" dirty="0">
              <a:solidFill>
                <a:srgbClr val="3D3D69"/>
              </a:solidFill>
              <a:latin typeface="Eurostile"/>
              <a:cs typeface="Eurostile"/>
            </a:endParaRPr>
          </a:p>
        </p:txBody>
      </p:sp>
      <p:sp>
        <p:nvSpPr>
          <p:cNvPr id="9" name="TextBox 8"/>
          <p:cNvSpPr txBox="1"/>
          <p:nvPr/>
        </p:nvSpPr>
        <p:spPr>
          <a:xfrm>
            <a:off x="6519286" y="2205176"/>
            <a:ext cx="2330073" cy="2616101"/>
          </a:xfrm>
          <a:prstGeom prst="rect">
            <a:avLst/>
          </a:prstGeom>
          <a:noFill/>
        </p:spPr>
        <p:txBody>
          <a:bodyPr wrap="square" numCol="1" spcCol="540000" rtlCol="0">
            <a:spAutoFit/>
          </a:bodyPr>
          <a:lstStyle/>
          <a:p>
            <a:r>
              <a:rPr lang="en-US" sz="2000" b="1" dirty="0" smtClean="0">
                <a:solidFill>
                  <a:srgbClr val="3D3D69"/>
                </a:solidFill>
                <a:latin typeface="Eurostile"/>
                <a:cs typeface="Eurostile"/>
              </a:rPr>
              <a:t>Optical Sensors</a:t>
            </a:r>
          </a:p>
          <a:p>
            <a:r>
              <a:rPr lang="en-US" dirty="0" smtClean="0">
                <a:solidFill>
                  <a:srgbClr val="3D3D69"/>
                </a:solidFill>
                <a:latin typeface="Eurostile"/>
                <a:cs typeface="Eurostile"/>
              </a:rPr>
              <a:t>Turbidity</a:t>
            </a:r>
          </a:p>
          <a:p>
            <a:r>
              <a:rPr lang="en-US" dirty="0" smtClean="0">
                <a:solidFill>
                  <a:srgbClr val="3D3D69"/>
                </a:solidFill>
                <a:latin typeface="Eurostile"/>
                <a:cs typeface="Eurostile"/>
              </a:rPr>
              <a:t>Chlorophyll a</a:t>
            </a:r>
          </a:p>
          <a:p>
            <a:r>
              <a:rPr lang="en-US" dirty="0" err="1" smtClean="0">
                <a:solidFill>
                  <a:srgbClr val="3D3D69"/>
                </a:solidFill>
                <a:latin typeface="Eurostile"/>
                <a:cs typeface="Eurostile"/>
              </a:rPr>
              <a:t>Phycocyanin</a:t>
            </a:r>
            <a:r>
              <a:rPr lang="en-US" dirty="0" smtClean="0">
                <a:solidFill>
                  <a:srgbClr val="3D3D69"/>
                </a:solidFill>
                <a:latin typeface="Eurostile"/>
                <a:cs typeface="Eurostile"/>
              </a:rPr>
              <a:t> </a:t>
            </a:r>
            <a:r>
              <a:rPr lang="en-US" sz="1400" dirty="0" smtClean="0">
                <a:solidFill>
                  <a:srgbClr val="3D3D69"/>
                </a:solidFill>
                <a:latin typeface="Eurostile"/>
                <a:cs typeface="Eurostile"/>
              </a:rPr>
              <a:t>(BGA-PC)</a:t>
            </a:r>
          </a:p>
          <a:p>
            <a:r>
              <a:rPr lang="en-US" dirty="0" err="1" smtClean="0">
                <a:solidFill>
                  <a:srgbClr val="3D3D69"/>
                </a:solidFill>
                <a:latin typeface="Eurostile"/>
                <a:cs typeface="Eurostile"/>
              </a:rPr>
              <a:t>Phycoerythrin</a:t>
            </a:r>
            <a:r>
              <a:rPr lang="en-US" dirty="0" smtClean="0">
                <a:solidFill>
                  <a:srgbClr val="3D3D69"/>
                </a:solidFill>
                <a:latin typeface="Eurostile"/>
                <a:cs typeface="Eurostile"/>
              </a:rPr>
              <a:t> </a:t>
            </a:r>
            <a:r>
              <a:rPr lang="en-US" sz="1400" dirty="0" smtClean="0">
                <a:solidFill>
                  <a:srgbClr val="3D3D69"/>
                </a:solidFill>
                <a:latin typeface="Eurostile"/>
                <a:cs typeface="Eurostile"/>
              </a:rPr>
              <a:t>(BGA-PE)</a:t>
            </a:r>
          </a:p>
          <a:p>
            <a:r>
              <a:rPr lang="en-US" dirty="0" smtClean="0">
                <a:solidFill>
                  <a:srgbClr val="3D3D69"/>
                </a:solidFill>
                <a:latin typeface="Eurostile"/>
                <a:cs typeface="Eurostile"/>
              </a:rPr>
              <a:t>Rhodamine</a:t>
            </a:r>
          </a:p>
          <a:p>
            <a:r>
              <a:rPr lang="en-US" dirty="0" smtClean="0">
                <a:solidFill>
                  <a:srgbClr val="3D3D69"/>
                </a:solidFill>
                <a:latin typeface="Eurostile"/>
                <a:cs typeface="Eurostile"/>
              </a:rPr>
              <a:t>Fluorescein</a:t>
            </a:r>
          </a:p>
          <a:p>
            <a:r>
              <a:rPr lang="en-US" dirty="0" smtClean="0">
                <a:solidFill>
                  <a:srgbClr val="3D3D69"/>
                </a:solidFill>
                <a:latin typeface="Eurostile"/>
                <a:cs typeface="Eurostile"/>
              </a:rPr>
              <a:t>Refined Oil</a:t>
            </a:r>
          </a:p>
          <a:p>
            <a:r>
              <a:rPr lang="en-US" dirty="0" smtClean="0">
                <a:solidFill>
                  <a:srgbClr val="3D3D69"/>
                </a:solidFill>
                <a:latin typeface="Eurostile"/>
                <a:cs typeface="Eurostile"/>
              </a:rPr>
              <a:t>CDOM / FDOM</a:t>
            </a:r>
            <a:endParaRPr lang="en-US" dirty="0">
              <a:solidFill>
                <a:srgbClr val="3D3D69"/>
              </a:solidFill>
              <a:latin typeface="Eurostile"/>
              <a:cs typeface="Eurostile"/>
            </a:endParaRPr>
          </a:p>
        </p:txBody>
      </p:sp>
      <p:sp>
        <p:nvSpPr>
          <p:cNvPr id="10" name="TextBox 9"/>
          <p:cNvSpPr txBox="1"/>
          <p:nvPr/>
        </p:nvSpPr>
        <p:spPr>
          <a:xfrm>
            <a:off x="254302" y="5796412"/>
            <a:ext cx="8777938" cy="307777"/>
          </a:xfrm>
          <a:prstGeom prst="rect">
            <a:avLst/>
          </a:prstGeom>
          <a:noFill/>
        </p:spPr>
        <p:txBody>
          <a:bodyPr wrap="square" rtlCol="0">
            <a:spAutoFit/>
          </a:bodyPr>
          <a:lstStyle/>
          <a:p>
            <a:r>
              <a:rPr lang="en-US" sz="1400" b="1" dirty="0" smtClean="0">
                <a:solidFill>
                  <a:srgbClr val="3D3D69"/>
                </a:solidFill>
                <a:latin typeface="Eurostile"/>
                <a:cs typeface="Eurostile"/>
              </a:rPr>
              <a:t>Go to our new web site’s ‘</a:t>
            </a:r>
            <a:r>
              <a:rPr lang="en-US" sz="1400" b="1" dirty="0" smtClean="0">
                <a:solidFill>
                  <a:srgbClr val="3D3D69"/>
                </a:solidFill>
                <a:latin typeface="Eurostile"/>
                <a:cs typeface="Eurostile"/>
                <a:hlinkClick r:id="rId3"/>
              </a:rPr>
              <a:t>Need Help</a:t>
            </a:r>
            <a:r>
              <a:rPr lang="en-US" sz="1400" b="1" dirty="0" smtClean="0">
                <a:solidFill>
                  <a:srgbClr val="3D3D69"/>
                </a:solidFill>
                <a:latin typeface="Eurostile"/>
                <a:cs typeface="Eurostile"/>
              </a:rPr>
              <a:t>?’ section to discover more about each and every parameter we measure</a:t>
            </a:r>
            <a:endParaRPr lang="en-US" sz="1400" b="1" dirty="0">
              <a:solidFill>
                <a:srgbClr val="3D3D69"/>
              </a:solidFill>
              <a:latin typeface="Eurostile"/>
              <a:cs typeface="Eurostile"/>
            </a:endParaRPr>
          </a:p>
        </p:txBody>
      </p:sp>
      <p:sp>
        <p:nvSpPr>
          <p:cNvPr id="11" name="TextBox 10"/>
          <p:cNvSpPr txBox="1"/>
          <p:nvPr/>
        </p:nvSpPr>
        <p:spPr>
          <a:xfrm>
            <a:off x="1" y="6531429"/>
            <a:ext cx="9144000" cy="307777"/>
          </a:xfrm>
          <a:prstGeom prst="rect">
            <a:avLst/>
          </a:prstGeom>
          <a:noFill/>
        </p:spPr>
        <p:txBody>
          <a:bodyPr wrap="square" rtlCol="0">
            <a:spAutoFit/>
          </a:bodyPr>
          <a:lstStyle/>
          <a:p>
            <a:pPr algn="ctr"/>
            <a:r>
              <a:rPr lang="en-US" sz="1400" dirty="0" smtClean="0">
                <a:solidFill>
                  <a:srgbClr val="FFFFFF"/>
                </a:solidFill>
                <a:latin typeface="Eurostile"/>
                <a:cs typeface="Eurostile"/>
              </a:rPr>
              <a:t>www.aquaread.com                       info@aquaread.com                        </a:t>
            </a:r>
            <a:r>
              <a:rPr lang="en-US" sz="1200" dirty="0" smtClean="0">
                <a:solidFill>
                  <a:srgbClr val="FFFFFF"/>
                </a:solidFill>
                <a:latin typeface="Eurostile"/>
                <a:cs typeface="Eurostile"/>
              </a:rPr>
              <a:t>+44 1843 600 030</a:t>
            </a:r>
            <a:endParaRPr lang="en-US" sz="1200" dirty="0">
              <a:solidFill>
                <a:srgbClr val="FFFFFF"/>
              </a:solidFill>
              <a:latin typeface="Eurostile"/>
              <a:cs typeface="Eurostile"/>
            </a:endParaRPr>
          </a:p>
        </p:txBody>
      </p:sp>
    </p:spTree>
    <p:extLst>
      <p:ext uri="{BB962C8B-B14F-4D97-AF65-F5344CB8AC3E}">
        <p14:creationId xmlns:p14="http://schemas.microsoft.com/office/powerpoint/2010/main" val="41318452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2581</TotalTime>
  <Words>2234</Words>
  <Application>Microsoft Macintosh PowerPoint</Application>
  <PresentationFormat>On-screen Show (4:3)</PresentationFormat>
  <Paragraphs>274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Aquaread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peacock</dc:creator>
  <cp:lastModifiedBy>chris peacock</cp:lastModifiedBy>
  <cp:revision>106</cp:revision>
  <dcterms:created xsi:type="dcterms:W3CDTF">2014-05-01T08:10:09Z</dcterms:created>
  <dcterms:modified xsi:type="dcterms:W3CDTF">2015-03-19T14:39:21Z</dcterms:modified>
</cp:coreProperties>
</file>